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61" r:id="rId2"/>
    <p:sldId id="260" r:id="rId3"/>
    <p:sldId id="258" r:id="rId4"/>
    <p:sldId id="275" r:id="rId5"/>
    <p:sldId id="262" r:id="rId6"/>
    <p:sldId id="264" r:id="rId7"/>
    <p:sldId id="276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8" r:id="rId18"/>
    <p:sldId id="277" r:id="rId19"/>
    <p:sldId id="263" r:id="rId20"/>
    <p:sldId id="281" r:id="rId21"/>
    <p:sldId id="282" r:id="rId22"/>
    <p:sldId id="279" r:id="rId23"/>
    <p:sldId id="280" r:id="rId24"/>
    <p:sldId id="291" r:id="rId25"/>
    <p:sldId id="293" r:id="rId26"/>
    <p:sldId id="294" r:id="rId27"/>
    <p:sldId id="292" r:id="rId28"/>
    <p:sldId id="295" r:id="rId29"/>
    <p:sldId id="296" r:id="rId30"/>
    <p:sldId id="283" r:id="rId31"/>
    <p:sldId id="265" r:id="rId32"/>
    <p:sldId id="284" r:id="rId33"/>
    <p:sldId id="285" r:id="rId34"/>
    <p:sldId id="286" r:id="rId35"/>
    <p:sldId id="289" r:id="rId36"/>
    <p:sldId id="287" r:id="rId37"/>
    <p:sldId id="290" r:id="rId38"/>
    <p:sldId id="288" r:id="rId39"/>
    <p:sldId id="297" r:id="rId40"/>
    <p:sldId id="299" r:id="rId41"/>
    <p:sldId id="310" r:id="rId42"/>
    <p:sldId id="303" r:id="rId43"/>
    <p:sldId id="304" r:id="rId44"/>
    <p:sldId id="305" r:id="rId45"/>
    <p:sldId id="306" r:id="rId46"/>
    <p:sldId id="307" r:id="rId47"/>
    <p:sldId id="308" r:id="rId48"/>
    <p:sldId id="298" r:id="rId49"/>
    <p:sldId id="301" r:id="rId50"/>
    <p:sldId id="302" r:id="rId5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10" autoAdjust="0"/>
    <p:restoredTop sz="94660"/>
  </p:normalViewPr>
  <p:slideViewPr>
    <p:cSldViewPr snapToGrid="0">
      <p:cViewPr varScale="1">
        <p:scale>
          <a:sx n="120" d="100"/>
          <a:sy n="120" d="100"/>
        </p:scale>
        <p:origin x="96" y="8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20233-80C8-4685-9BA6-E06F825C2929}" type="datetimeFigureOut">
              <a:rPr lang="zh-CN" altLang="en-US" smtClean="0"/>
              <a:t>2022/9/16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E18C6-FC1B-4397-A737-CC18DAB1FE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0275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20233-80C8-4685-9BA6-E06F825C2929}" type="datetimeFigureOut">
              <a:rPr lang="zh-CN" altLang="en-US" smtClean="0"/>
              <a:t>2022/9/16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E18C6-FC1B-4397-A737-CC18DAB1FE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36603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20233-80C8-4685-9BA6-E06F825C2929}" type="datetimeFigureOut">
              <a:rPr lang="zh-CN" altLang="en-US" smtClean="0"/>
              <a:t>2022/9/16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E18C6-FC1B-4397-A737-CC18DAB1FE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99434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20233-80C8-4685-9BA6-E06F825C2929}" type="datetimeFigureOut">
              <a:rPr lang="zh-CN" altLang="en-US" smtClean="0"/>
              <a:t>2022/9/16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E18C6-FC1B-4397-A737-CC18DAB1FE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23218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20233-80C8-4685-9BA6-E06F825C2929}" type="datetimeFigureOut">
              <a:rPr lang="zh-CN" altLang="en-US" smtClean="0"/>
              <a:t>2022/9/16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E18C6-FC1B-4397-A737-CC18DAB1FE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14728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20233-80C8-4685-9BA6-E06F825C2929}" type="datetimeFigureOut">
              <a:rPr lang="zh-CN" altLang="en-US" smtClean="0"/>
              <a:t>2022/9/16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E18C6-FC1B-4397-A737-CC18DAB1FE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69471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20233-80C8-4685-9BA6-E06F825C2929}" type="datetimeFigureOut">
              <a:rPr lang="zh-CN" altLang="en-US" smtClean="0"/>
              <a:t>2022/9/16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E18C6-FC1B-4397-A737-CC18DAB1FE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09205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20233-80C8-4685-9BA6-E06F825C2929}" type="datetimeFigureOut">
              <a:rPr lang="zh-CN" altLang="en-US" smtClean="0"/>
              <a:t>2022/9/16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E18C6-FC1B-4397-A737-CC18DAB1FE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76143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20233-80C8-4685-9BA6-E06F825C2929}" type="datetimeFigureOut">
              <a:rPr lang="zh-CN" altLang="en-US" smtClean="0"/>
              <a:t>2022/9/16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E18C6-FC1B-4397-A737-CC18DAB1FE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09580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20233-80C8-4685-9BA6-E06F825C2929}" type="datetimeFigureOut">
              <a:rPr lang="zh-CN" altLang="en-US" smtClean="0"/>
              <a:t>2022/9/16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E18C6-FC1B-4397-A737-CC18DAB1FE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1865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20233-80C8-4685-9BA6-E06F825C2929}" type="datetimeFigureOut">
              <a:rPr lang="zh-CN" altLang="en-US" smtClean="0"/>
              <a:t>2022/9/16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E18C6-FC1B-4397-A737-CC18DAB1FE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39810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720233-80C8-4685-9BA6-E06F825C2929}" type="datetimeFigureOut">
              <a:rPr lang="zh-CN" altLang="en-US" smtClean="0"/>
              <a:t>2022/9/16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0E18C6-FC1B-4397-A737-CC18DAB1FE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253013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err="1" smtClean="0"/>
              <a:t>IdleZ</a:t>
            </a:r>
            <a:r>
              <a:rPr lang="en-US" altLang="zh-CN" dirty="0" smtClean="0"/>
              <a:t> </a:t>
            </a:r>
            <a:r>
              <a:rPr lang="zh-CN" altLang="en-US" dirty="0" smtClean="0"/>
              <a:t>公共模块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1914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如何新增一张 </a:t>
            </a:r>
            <a:r>
              <a:rPr lang="en-US" altLang="zh-CN" dirty="0" smtClean="0"/>
              <a:t>Excel</a:t>
            </a:r>
            <a:r>
              <a:rPr lang="zh-CN" altLang="en-US" dirty="0" smtClean="0"/>
              <a:t> 表格 </a:t>
            </a:r>
            <a:r>
              <a:rPr lang="en-US" altLang="zh-CN" dirty="0" smtClean="0"/>
              <a:t>(</a:t>
            </a:r>
            <a:r>
              <a:rPr lang="zh-CN" altLang="en-US" dirty="0"/>
              <a:t>一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zh-CN" altLang="en-US" dirty="0" smtClean="0"/>
              <a:t>将</a:t>
            </a:r>
            <a:r>
              <a:rPr lang="en-US" altLang="zh-CN" dirty="0" smtClean="0"/>
              <a:t> Excel </a:t>
            </a:r>
            <a:r>
              <a:rPr lang="zh-CN" altLang="en-US" dirty="0" smtClean="0"/>
              <a:t>文件放置在</a:t>
            </a:r>
            <a:r>
              <a:rPr lang="en-US" altLang="zh-CN" dirty="0" smtClean="0"/>
              <a:t> GDD </a:t>
            </a:r>
            <a:r>
              <a:rPr lang="zh-CN" altLang="en-US" dirty="0" smtClean="0"/>
              <a:t>目录中，并确保它符合格式要求</a:t>
            </a:r>
            <a:endParaRPr lang="en-US" altLang="zh-CN" dirty="0" smtClean="0"/>
          </a:p>
          <a:p>
            <a:pPr marL="514350" indent="-514350">
              <a:buFont typeface="+mj-lt"/>
              <a:buAutoNum type="arabicPeriod"/>
            </a:pPr>
            <a:r>
              <a:rPr lang="zh-CN" altLang="en-US" dirty="0" smtClean="0"/>
              <a:t>编辑</a:t>
            </a:r>
            <a:r>
              <a:rPr lang="en-US" altLang="zh-CN" dirty="0"/>
              <a:t> </a:t>
            </a:r>
            <a:r>
              <a:rPr lang="en-US" altLang="zh-CN" dirty="0" smtClean="0"/>
              <a:t>Engine\Plugins\ZGameTables\make.py </a:t>
            </a:r>
            <a:r>
              <a:rPr lang="zh-CN" altLang="en-US" dirty="0" smtClean="0"/>
              <a:t>，将新文件加入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8906" y="3073303"/>
            <a:ext cx="3700517" cy="3103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52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如何新增一张 </a:t>
            </a:r>
            <a:r>
              <a:rPr lang="en-US" altLang="zh-CN" dirty="0"/>
              <a:t>Excel</a:t>
            </a:r>
            <a:r>
              <a:rPr lang="zh-CN" altLang="en-US" dirty="0"/>
              <a:t> 表格 </a:t>
            </a:r>
            <a:r>
              <a:rPr lang="en-US" altLang="zh-CN" dirty="0" smtClean="0"/>
              <a:t>(</a:t>
            </a:r>
            <a:r>
              <a:rPr lang="zh-CN" altLang="en-US" dirty="0" smtClean="0"/>
              <a:t>二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3"/>
            </a:pPr>
            <a:r>
              <a:rPr lang="zh-CN" altLang="en-US" dirty="0" smtClean="0"/>
              <a:t>执行打表操作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方法一：运行</a:t>
            </a:r>
            <a:r>
              <a:rPr lang="en-US" altLang="zh-CN" dirty="0" smtClean="0"/>
              <a:t> Engine\Plugins\</a:t>
            </a:r>
            <a:r>
              <a:rPr lang="en-US" altLang="zh-CN" dirty="0" err="1" smtClean="0"/>
              <a:t>ZGameTables</a:t>
            </a:r>
            <a:r>
              <a:rPr lang="en-US" altLang="zh-CN" dirty="0" smtClean="0"/>
              <a:t> </a:t>
            </a:r>
            <a:r>
              <a:rPr lang="zh-CN" altLang="en-US" dirty="0" smtClean="0"/>
              <a:t>中的</a:t>
            </a:r>
            <a:r>
              <a:rPr lang="en-US" altLang="zh-CN" dirty="0" smtClean="0"/>
              <a:t> make.bat </a:t>
            </a:r>
          </a:p>
          <a:p>
            <a:pPr lvl="1"/>
            <a:r>
              <a:rPr lang="zh-CN" altLang="en-US" dirty="0" smtClean="0"/>
              <a:t>方法二：通过编辑器</a:t>
            </a:r>
            <a:r>
              <a:rPr lang="en-US" altLang="zh-CN" dirty="0" smtClean="0"/>
              <a:t> ZEditor  </a:t>
            </a:r>
            <a:r>
              <a:rPr lang="zh-CN" altLang="en-US" dirty="0" smtClean="0"/>
              <a:t>中的菜单项打表</a:t>
            </a:r>
            <a:endParaRPr lang="en-US" altLang="zh-CN" dirty="0" smtClean="0"/>
          </a:p>
          <a:p>
            <a:pPr marL="514350" indent="-514350">
              <a:buFont typeface="+mj-lt"/>
              <a:buAutoNum type="arabicPeriod" startAt="4"/>
            </a:pPr>
            <a:endParaRPr lang="en-US" altLang="zh-CN" dirty="0" smtClean="0"/>
          </a:p>
          <a:p>
            <a:pPr marL="514350" indent="-514350">
              <a:buFont typeface="+mj-lt"/>
              <a:buAutoNum type="arabicPeriod" startAt="4"/>
            </a:pPr>
            <a:r>
              <a:rPr lang="zh-CN" altLang="en-US" dirty="0" smtClean="0"/>
              <a:t>确认相应代码文件、数据文件都已正确生成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数据存放在</a:t>
            </a:r>
            <a:r>
              <a:rPr lang="en-US" altLang="zh-CN" dirty="0"/>
              <a:t> Projects\IdleZT\Content\GDD</a:t>
            </a:r>
            <a:r>
              <a:rPr lang="en-US" altLang="zh-CN" dirty="0" smtClean="0"/>
              <a:t>\ </a:t>
            </a:r>
            <a:r>
              <a:rPr lang="zh-CN" altLang="en-US" dirty="0" smtClean="0"/>
              <a:t>中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代码文件存放了</a:t>
            </a:r>
            <a:r>
              <a:rPr lang="en-US" altLang="zh-CN" dirty="0"/>
              <a:t> </a:t>
            </a:r>
            <a:r>
              <a:rPr lang="en-US" altLang="zh-CN" dirty="0" smtClean="0"/>
              <a:t>Engine\Plugins\ZGameTables\Source\{Public, Private} </a:t>
            </a:r>
            <a:r>
              <a:rPr lang="zh-CN" altLang="en-US" dirty="0" smtClean="0"/>
              <a:t>中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55557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如何新增一张 </a:t>
            </a:r>
            <a:r>
              <a:rPr lang="en-US" altLang="zh-CN" dirty="0"/>
              <a:t>Excel</a:t>
            </a:r>
            <a:r>
              <a:rPr lang="zh-CN" altLang="en-US" dirty="0"/>
              <a:t> 表格 </a:t>
            </a:r>
            <a:r>
              <a:rPr lang="en-US" altLang="zh-CN" dirty="0" smtClean="0"/>
              <a:t>(</a:t>
            </a:r>
            <a:r>
              <a:rPr lang="zh-CN" altLang="en-US" dirty="0" smtClean="0"/>
              <a:t>三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5"/>
            </a:pPr>
            <a:r>
              <a:rPr lang="zh-CN" altLang="en-US" dirty="0" smtClean="0"/>
              <a:t>在</a:t>
            </a:r>
            <a:r>
              <a:rPr lang="en-US" altLang="zh-CN" dirty="0" smtClean="0"/>
              <a:t> UZGameTables </a:t>
            </a:r>
            <a:r>
              <a:rPr lang="zh-CN" altLang="en-US" dirty="0" smtClean="0"/>
              <a:t>中加入相应成员变量</a:t>
            </a:r>
            <a:endParaRPr lang="en-US" altLang="zh-CN" dirty="0" smtClean="0"/>
          </a:p>
          <a:p>
            <a:pPr marL="457200" lvl="1" indent="0">
              <a:buNone/>
            </a:pPr>
            <a:r>
              <a:rPr lang="en-US" altLang="zh-CN" dirty="0" smtClean="0"/>
              <a:t>  Engine\Plugins\ZGameTables\Source\Public\ZGameTables.h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9566" y="2958790"/>
            <a:ext cx="2972868" cy="3218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671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如何新增一张 </a:t>
            </a:r>
            <a:r>
              <a:rPr lang="en-US" altLang="zh-CN" dirty="0"/>
              <a:t>Excel</a:t>
            </a:r>
            <a:r>
              <a:rPr lang="zh-CN" altLang="en-US" dirty="0"/>
              <a:t> 表格 </a:t>
            </a:r>
            <a:r>
              <a:rPr lang="en-US" altLang="zh-CN" dirty="0" smtClean="0"/>
              <a:t>(</a:t>
            </a:r>
            <a:r>
              <a:rPr lang="zh-CN" altLang="en-US" dirty="0" smtClean="0"/>
              <a:t>四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6"/>
            </a:pPr>
            <a:r>
              <a:rPr lang="zh-CN" altLang="en-US" dirty="0"/>
              <a:t>在</a:t>
            </a:r>
            <a:r>
              <a:rPr lang="en-US" altLang="zh-CN" dirty="0"/>
              <a:t> </a:t>
            </a:r>
            <a:r>
              <a:rPr lang="en-US" altLang="zh-CN" dirty="0" smtClean="0"/>
              <a:t>UZGameTables::Init </a:t>
            </a:r>
            <a:r>
              <a:rPr lang="zh-CN" altLang="en-US" dirty="0"/>
              <a:t>中加入相应成员</a:t>
            </a:r>
            <a:r>
              <a:rPr lang="zh-CN" altLang="en-US" dirty="0" smtClean="0"/>
              <a:t>变量的初始化</a:t>
            </a:r>
            <a:endParaRPr lang="en-US" altLang="zh-CN" dirty="0" smtClean="0"/>
          </a:p>
          <a:p>
            <a:pPr marL="457200" lvl="1" indent="0">
              <a:buNone/>
            </a:pPr>
            <a:r>
              <a:rPr lang="en-US" altLang="zh-CN" dirty="0" smtClean="0"/>
              <a:t>Engine\Plugins\ZGameTables\Source\Private\ZGameTables.cpp</a:t>
            </a:r>
          </a:p>
          <a:p>
            <a:pPr marL="457200" lvl="1" indent="0">
              <a:buNone/>
            </a:pPr>
            <a:endParaRPr lang="en-US" altLang="zh-CN" dirty="0"/>
          </a:p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4703" y="2958790"/>
            <a:ext cx="3842594" cy="3218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59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如何新增一张 </a:t>
            </a:r>
            <a:r>
              <a:rPr lang="en-US" altLang="zh-CN" dirty="0"/>
              <a:t>Excel</a:t>
            </a:r>
            <a:r>
              <a:rPr lang="zh-CN" altLang="en-US" dirty="0"/>
              <a:t> 表格 </a:t>
            </a:r>
            <a:r>
              <a:rPr lang="en-US" altLang="zh-CN" dirty="0" smtClean="0"/>
              <a:t>(</a:t>
            </a:r>
            <a:r>
              <a:rPr lang="zh-CN" altLang="en-US" dirty="0" smtClean="0"/>
              <a:t>五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7"/>
            </a:pPr>
            <a:r>
              <a:rPr lang="zh-CN" altLang="en-US" dirty="0" smtClean="0"/>
              <a:t>将影响到的</a:t>
            </a:r>
            <a:r>
              <a:rPr lang="zh-CN" altLang="en-US" dirty="0" smtClean="0">
                <a:solidFill>
                  <a:srgbClr val="FF0000"/>
                </a:solidFill>
              </a:rPr>
              <a:t>五个文件</a:t>
            </a:r>
            <a:r>
              <a:rPr lang="zh-CN" altLang="en-US" dirty="0" smtClean="0"/>
              <a:t>提交入库，即可</a:t>
            </a:r>
            <a:endParaRPr lang="en-US" altLang="zh-CN" dirty="0" smtClean="0"/>
          </a:p>
          <a:p>
            <a:pPr marL="514350" indent="-514350">
              <a:buFont typeface="+mj-lt"/>
              <a:buAutoNum type="arabicPeriod" startAt="7"/>
            </a:pPr>
            <a:endParaRPr lang="en-US" altLang="zh-CN" dirty="0" smtClean="0"/>
          </a:p>
          <a:p>
            <a:pPr lvl="1"/>
            <a:r>
              <a:rPr lang="zh-CN" altLang="en-US" dirty="0" smtClean="0"/>
              <a:t>新增三个文件 </a:t>
            </a:r>
            <a:endParaRPr lang="en-US" altLang="zh-CN" dirty="0" smtClean="0"/>
          </a:p>
          <a:p>
            <a:pPr lvl="2"/>
            <a:r>
              <a:rPr lang="en-US" altLang="zh-CN" dirty="0" smtClean="0"/>
              <a:t>Projects\IdleZT\Content\GDD\</a:t>
            </a:r>
            <a:r>
              <a:rPr lang="en-US" altLang="zh-CN" dirty="0" err="1" smtClean="0"/>
              <a:t>XXX.jsondata</a:t>
            </a:r>
            <a:endParaRPr lang="en-US" altLang="zh-CN" dirty="0" smtClean="0"/>
          </a:p>
          <a:p>
            <a:pPr lvl="2"/>
            <a:r>
              <a:rPr lang="en-US" altLang="zh-CN" dirty="0" smtClean="0"/>
              <a:t>Engine\Plugins\ZGameTables\Source\Public\ZXXXTable.h</a:t>
            </a:r>
          </a:p>
          <a:p>
            <a:pPr lvl="2"/>
            <a:r>
              <a:rPr lang="en-US" altLang="zh-CN" dirty="0" smtClean="0"/>
              <a:t>Engine\Plugins\ZGameTables\Source\Private\ZXXXTable.cpp</a:t>
            </a:r>
          </a:p>
          <a:p>
            <a:pPr lvl="2"/>
            <a:endParaRPr lang="en-US" altLang="zh-CN" dirty="0" smtClean="0"/>
          </a:p>
          <a:p>
            <a:pPr lvl="1"/>
            <a:r>
              <a:rPr lang="zh-CN" altLang="en-US" dirty="0" smtClean="0"/>
              <a:t>修改两个文件</a:t>
            </a:r>
            <a:endParaRPr lang="en-US" altLang="zh-CN" dirty="0" smtClean="0"/>
          </a:p>
          <a:p>
            <a:pPr lvl="2"/>
            <a:r>
              <a:rPr lang="en-US" altLang="zh-CN" dirty="0" smtClean="0"/>
              <a:t>Engine\Plugins\ZGameTables\Source\Public\ZGameTables.h</a:t>
            </a:r>
          </a:p>
          <a:p>
            <a:pPr lvl="2"/>
            <a:r>
              <a:rPr lang="en-US" altLang="zh-CN" dirty="0" smtClean="0"/>
              <a:t>Engine\Plugins\ZGameTables\Source\Private\ZGameTables.cpp</a:t>
            </a:r>
            <a:endParaRPr lang="en-US" altLang="zh-CN" dirty="0"/>
          </a:p>
          <a:p>
            <a:pPr lvl="2"/>
            <a:endParaRPr lang="en-US" altLang="zh-CN" dirty="0" smtClean="0"/>
          </a:p>
          <a:p>
            <a:pPr lvl="2"/>
            <a:endParaRPr lang="en-US" altLang="zh-CN" dirty="0" smtClean="0"/>
          </a:p>
          <a:p>
            <a:pPr marL="914400" lvl="2" indent="0">
              <a:buNone/>
            </a:pPr>
            <a:endParaRPr lang="en-US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75289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如何修改</a:t>
            </a:r>
            <a:r>
              <a:rPr lang="en-US" altLang="zh-CN" dirty="0" smtClean="0"/>
              <a:t> Excel </a:t>
            </a:r>
            <a:r>
              <a:rPr lang="zh-CN" altLang="en-US" dirty="0" smtClean="0"/>
              <a:t>表 </a:t>
            </a:r>
            <a:r>
              <a:rPr lang="en-US" altLang="zh-CN" dirty="0" smtClean="0"/>
              <a:t>(</a:t>
            </a:r>
            <a:r>
              <a:rPr lang="zh-CN" altLang="en-US" dirty="0" smtClean="0"/>
              <a:t>一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按</a:t>
            </a:r>
            <a:r>
              <a:rPr lang="zh-CN" altLang="en-US" dirty="0" smtClean="0"/>
              <a:t>需修改 </a:t>
            </a:r>
            <a:r>
              <a:rPr lang="en-US" altLang="zh-CN" dirty="0" smtClean="0"/>
              <a:t>Excel </a:t>
            </a:r>
            <a:r>
              <a:rPr lang="zh-CN" altLang="en-US" dirty="0" smtClean="0"/>
              <a:t>表格后，执行打表即可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如涉及格式变动（如增删字段）会自动重新生成代码</a:t>
            </a:r>
            <a:r>
              <a:rPr lang="zh-CN" altLang="en-US" dirty="0"/>
              <a:t>文件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如只涉及数据内容增删修改，则只会重新生成数据文件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文件都自动</a:t>
            </a:r>
            <a:r>
              <a:rPr lang="en-US" altLang="zh-CN" dirty="0" smtClean="0"/>
              <a:t> Check Out  </a:t>
            </a:r>
            <a:r>
              <a:rPr lang="zh-CN" altLang="en-US" dirty="0" smtClean="0"/>
              <a:t>到</a:t>
            </a:r>
            <a:r>
              <a:rPr lang="en-US" altLang="zh-CN" dirty="0" smtClean="0"/>
              <a:t> </a:t>
            </a:r>
            <a:r>
              <a:rPr lang="en-US" altLang="zh-CN" dirty="0" smtClean="0">
                <a:solidFill>
                  <a:srgbClr val="FF0000"/>
                </a:solidFill>
              </a:rPr>
              <a:t>default</a:t>
            </a:r>
            <a:r>
              <a:rPr lang="en-US" altLang="zh-CN" dirty="0" smtClean="0"/>
              <a:t> </a:t>
            </a:r>
            <a:r>
              <a:rPr lang="zh-CN" altLang="en-US" dirty="0" smtClean="0"/>
              <a:t>这个</a:t>
            </a:r>
            <a:r>
              <a:rPr lang="en-US" altLang="zh-CN" dirty="0" smtClean="0"/>
              <a:t> Changelist </a:t>
            </a:r>
            <a:r>
              <a:rPr lang="zh-CN" altLang="en-US" dirty="0" smtClean="0"/>
              <a:t>中，注意检查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09582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如何修改</a:t>
            </a:r>
            <a:r>
              <a:rPr lang="en-US" altLang="zh-CN" dirty="0"/>
              <a:t> Excel </a:t>
            </a:r>
            <a:r>
              <a:rPr lang="zh-CN" altLang="en-US" dirty="0"/>
              <a:t>表 </a:t>
            </a:r>
            <a:r>
              <a:rPr lang="en-US" altLang="zh-CN" dirty="0" smtClean="0"/>
              <a:t>(</a:t>
            </a:r>
            <a:r>
              <a:rPr lang="zh-CN" altLang="en-US" dirty="0" smtClean="0"/>
              <a:t>二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5236" y="1690688"/>
            <a:ext cx="6041527" cy="4801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7829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使用举例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1" y="1825626"/>
            <a:ext cx="5827550" cy="204646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0244" y="4007027"/>
            <a:ext cx="5963556" cy="2169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4344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ZProtocol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71977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547577"/>
            <a:ext cx="10515600" cy="5629386"/>
          </a:xfrm>
        </p:spPr>
        <p:txBody>
          <a:bodyPr/>
          <a:lstStyle/>
          <a:p>
            <a:r>
              <a:rPr lang="zh-CN" altLang="en-US" dirty="0" smtClean="0"/>
              <a:t>存放从</a:t>
            </a:r>
            <a:r>
              <a:rPr lang="en-US" altLang="zh-CN" dirty="0" smtClean="0"/>
              <a:t> .proto </a:t>
            </a:r>
            <a:r>
              <a:rPr lang="zh-CN" altLang="en-US" dirty="0" smtClean="0"/>
              <a:t>文件生成的代码</a:t>
            </a:r>
            <a:endParaRPr lang="en-US" altLang="zh-CN" dirty="0"/>
          </a:p>
          <a:p>
            <a:endParaRPr lang="en-US" altLang="zh-CN" dirty="0" smtClean="0"/>
          </a:p>
          <a:p>
            <a:pPr marL="914400" lvl="1" indent="-457200">
              <a:buFont typeface="+mj-lt"/>
              <a:buAutoNum type="arabicPeriod"/>
            </a:pPr>
            <a:r>
              <a:rPr lang="zh-CN" altLang="en-US" dirty="0" smtClean="0"/>
              <a:t>使用</a:t>
            </a:r>
            <a:r>
              <a:rPr lang="en-US" altLang="zh-CN" dirty="0" smtClean="0"/>
              <a:t> ZProtobuf  </a:t>
            </a:r>
            <a:r>
              <a:rPr lang="zh-CN" altLang="en-US" dirty="0" smtClean="0"/>
              <a:t>中集成的</a:t>
            </a:r>
            <a:r>
              <a:rPr lang="en-US" altLang="zh-CN" dirty="0" smtClean="0"/>
              <a:t> Protoc </a:t>
            </a:r>
            <a:r>
              <a:rPr lang="zh-CN" altLang="en-US" dirty="0" smtClean="0"/>
              <a:t>生成 </a:t>
            </a:r>
            <a:r>
              <a:rPr lang="en-US" altLang="zh-CN" dirty="0" smtClean="0"/>
              <a:t>Protobuf </a:t>
            </a:r>
            <a:r>
              <a:rPr lang="zh-CN" altLang="en-US" dirty="0" smtClean="0"/>
              <a:t>的</a:t>
            </a:r>
            <a:r>
              <a:rPr lang="en-US" altLang="zh-CN" dirty="0" smtClean="0"/>
              <a:t> C++ </a:t>
            </a:r>
            <a:r>
              <a:rPr lang="zh-CN" altLang="en-US" dirty="0" smtClean="0"/>
              <a:t>类型</a:t>
            </a:r>
            <a:endParaRPr lang="en-US" altLang="zh-CN" dirty="0" smtClean="0"/>
          </a:p>
          <a:p>
            <a:pPr marL="914400" lvl="1" indent="-457200">
              <a:buFont typeface="+mj-lt"/>
              <a:buAutoNum type="arabicPeriod"/>
            </a:pPr>
            <a:endParaRPr lang="en-US" altLang="zh-CN" dirty="0" smtClean="0"/>
          </a:p>
          <a:p>
            <a:pPr marL="914400" lvl="1" indent="-457200">
              <a:buFont typeface="+mj-lt"/>
              <a:buAutoNum type="arabicPeriod"/>
            </a:pPr>
            <a:r>
              <a:rPr lang="zh-CN" altLang="en-US" dirty="0" smtClean="0"/>
              <a:t>使用模块内置的</a:t>
            </a:r>
            <a:r>
              <a:rPr lang="en-US" altLang="zh-CN" dirty="0" smtClean="0"/>
              <a:t> pb2bp.py </a:t>
            </a:r>
            <a:r>
              <a:rPr lang="zh-CN" altLang="en-US" dirty="0" smtClean="0"/>
              <a:t>，生成对应 </a:t>
            </a:r>
            <a:r>
              <a:rPr lang="en-US" altLang="zh-CN" dirty="0" smtClean="0"/>
              <a:t>UE++ </a:t>
            </a:r>
            <a:r>
              <a:rPr lang="zh-CN" altLang="en-US" dirty="0" smtClean="0"/>
              <a:t>类型</a:t>
            </a:r>
            <a:endParaRPr lang="en-US" altLang="zh-CN" dirty="0" smtClean="0"/>
          </a:p>
          <a:p>
            <a:pPr marL="914400" lvl="1" indent="-457200">
              <a:buFont typeface="+mj-lt"/>
              <a:buAutoNum type="arabicPeriod"/>
            </a:pPr>
            <a:endParaRPr lang="en-US" altLang="zh-CN" dirty="0"/>
          </a:p>
          <a:p>
            <a:r>
              <a:rPr lang="zh-CN" altLang="en-US" dirty="0" smtClean="0"/>
              <a:t>可以用于网络通讯，也能用于前后端共用的枚举、结构定义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0066" y="4411302"/>
            <a:ext cx="5031867" cy="1765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880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9196" y="314165"/>
            <a:ext cx="6953607" cy="6229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964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生成代码示例 </a:t>
            </a:r>
            <a:r>
              <a:rPr lang="en-US" altLang="zh-CN" dirty="0" smtClean="0"/>
              <a:t>(</a:t>
            </a:r>
            <a:r>
              <a:rPr lang="zh-CN" altLang="en-US" dirty="0" smtClean="0"/>
              <a:t>一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  <p:pic>
        <p:nvPicPr>
          <p:cNvPr id="9" name="内容占位符 8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12125" y="1690688"/>
            <a:ext cx="2871131" cy="181643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783703"/>
            <a:ext cx="2706427" cy="184939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4499" y="2726232"/>
            <a:ext cx="4072290" cy="196433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41583" y="3766050"/>
            <a:ext cx="3412217" cy="2354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1292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生成代码示例 </a:t>
            </a:r>
            <a:r>
              <a:rPr lang="en-US" altLang="zh-CN" dirty="0" smtClean="0"/>
              <a:t>(</a:t>
            </a:r>
            <a:r>
              <a:rPr lang="zh-CN" altLang="en-US" dirty="0" smtClean="0"/>
              <a:t>二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5576" y="3140489"/>
            <a:ext cx="4088816" cy="172160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3569" y="1855604"/>
            <a:ext cx="5349477" cy="4291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3349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如何定义消息 </a:t>
            </a:r>
            <a:r>
              <a:rPr lang="en-US" altLang="zh-CN" dirty="0" smtClean="0"/>
              <a:t>(</a:t>
            </a:r>
            <a:r>
              <a:rPr lang="zh-CN" altLang="en-US" dirty="0" smtClean="0"/>
              <a:t>一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zh-CN" altLang="en-US" dirty="0" smtClean="0"/>
              <a:t>编辑</a:t>
            </a:r>
            <a:r>
              <a:rPr lang="en-US" altLang="zh-CN" dirty="0"/>
              <a:t> Engine\Plugins\</a:t>
            </a:r>
            <a:r>
              <a:rPr lang="en-US" altLang="zh-CN" dirty="0" err="1"/>
              <a:t>ZCommon</a:t>
            </a:r>
            <a:r>
              <a:rPr lang="en-US" altLang="zh-CN" dirty="0"/>
              <a:t>\Source\ZProtocol</a:t>
            </a:r>
            <a:r>
              <a:rPr lang="en-US" altLang="zh-CN" dirty="0" smtClean="0"/>
              <a:t>\ </a:t>
            </a:r>
            <a:r>
              <a:rPr lang="zh-CN" altLang="en-US" dirty="0" smtClean="0"/>
              <a:t>下的相应</a:t>
            </a:r>
            <a:r>
              <a:rPr lang="en-US" altLang="zh-CN" dirty="0" smtClean="0"/>
              <a:t>proto</a:t>
            </a:r>
            <a:r>
              <a:rPr lang="zh-CN" altLang="en-US" dirty="0" smtClean="0"/>
              <a:t>文件</a:t>
            </a:r>
            <a:endParaRPr lang="en-US" altLang="zh-CN" dirty="0" smtClean="0"/>
          </a:p>
          <a:p>
            <a:pPr lvl="1"/>
            <a:r>
              <a:rPr lang="en-US" altLang="zh-CN" dirty="0" err="1" smtClean="0"/>
              <a:t>common.proto</a:t>
            </a:r>
            <a:r>
              <a:rPr lang="en-US" altLang="zh-CN" dirty="0" smtClean="0"/>
              <a:t>      </a:t>
            </a:r>
            <a:r>
              <a:rPr lang="zh-CN" altLang="en-US" dirty="0" smtClean="0"/>
              <a:t>通用的结构、枚举</a:t>
            </a:r>
            <a:endParaRPr lang="en-US" altLang="zh-CN" dirty="0" smtClean="0"/>
          </a:p>
          <a:p>
            <a:pPr lvl="1"/>
            <a:r>
              <a:rPr lang="en-US" altLang="zh-CN" dirty="0" err="1" smtClean="0"/>
              <a:t>game.proto</a:t>
            </a:r>
            <a:r>
              <a:rPr lang="en-US" altLang="zh-CN" dirty="0" smtClean="0"/>
              <a:t>            </a:t>
            </a:r>
            <a:r>
              <a:rPr lang="zh-CN" altLang="en-US" dirty="0" smtClean="0"/>
              <a:t>网络通讯协议</a:t>
            </a:r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  <a:p>
            <a:pPr marL="457200" lvl="1" indent="0">
              <a:buNone/>
            </a:pPr>
            <a:r>
              <a:rPr lang="en-US" altLang="zh-CN" dirty="0" smtClean="0"/>
              <a:t>Proto </a:t>
            </a:r>
            <a:r>
              <a:rPr lang="zh-CN" altLang="en-US" dirty="0" smtClean="0"/>
              <a:t>语法参见</a:t>
            </a:r>
            <a:endParaRPr lang="en-US" altLang="zh-CN" dirty="0"/>
          </a:p>
          <a:p>
            <a:pPr marL="457200" lvl="1" indent="0">
              <a:buNone/>
            </a:pPr>
            <a:r>
              <a:rPr lang="en-US" altLang="zh-CN" dirty="0"/>
              <a:t>https://developers.google.com/protocol-buffers/docs/proto3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993464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如何定义消息 </a:t>
            </a:r>
            <a:r>
              <a:rPr lang="en-US" altLang="zh-CN" dirty="0" smtClean="0"/>
              <a:t>(</a:t>
            </a:r>
            <a:r>
              <a:rPr lang="zh-CN" altLang="en-US" dirty="0" smtClean="0"/>
              <a:t>二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2"/>
            </a:pPr>
            <a:r>
              <a:rPr lang="zh-CN" altLang="en-US" dirty="0" smtClean="0"/>
              <a:t>执行</a:t>
            </a:r>
            <a:r>
              <a:rPr lang="en-US" altLang="zh-CN" dirty="0" smtClean="0"/>
              <a:t> Engine\Plugins\ZCommon\Source\ZProtocol </a:t>
            </a:r>
            <a:r>
              <a:rPr lang="zh-CN" altLang="en-US" dirty="0" smtClean="0"/>
              <a:t>中的</a:t>
            </a:r>
            <a:r>
              <a:rPr lang="en-US" altLang="zh-CN" dirty="0" smtClean="0"/>
              <a:t> make.bat </a:t>
            </a:r>
            <a:r>
              <a:rPr lang="zh-CN" altLang="en-US" dirty="0" smtClean="0"/>
              <a:t>进行处理</a:t>
            </a:r>
            <a:endParaRPr lang="en-US" altLang="zh-CN" dirty="0" smtClean="0"/>
          </a:p>
          <a:p>
            <a:endParaRPr lang="en-US" altLang="zh-CN" dirty="0" smtClean="0"/>
          </a:p>
          <a:p>
            <a:pPr marL="514350" indent="-514350">
              <a:buFont typeface="+mj-lt"/>
              <a:buAutoNum type="arabicPeriod" startAt="3"/>
            </a:pPr>
            <a:r>
              <a:rPr lang="zh-CN" altLang="en-US" dirty="0" smtClean="0"/>
              <a:t>一切正常没有报错</a:t>
            </a:r>
            <a:r>
              <a:rPr lang="zh-CN" altLang="en-US" dirty="0"/>
              <a:t>的话</a:t>
            </a:r>
            <a:r>
              <a:rPr lang="zh-CN" altLang="en-US" dirty="0" smtClean="0"/>
              <a:t>，本次受到影响的文件都将</a:t>
            </a:r>
            <a:r>
              <a:rPr lang="en-US" altLang="zh-CN" dirty="0" smtClean="0"/>
              <a:t> Check out </a:t>
            </a:r>
            <a:r>
              <a:rPr lang="zh-CN" altLang="en-US" dirty="0" smtClean="0"/>
              <a:t>到</a:t>
            </a:r>
            <a:r>
              <a:rPr lang="en-US" altLang="zh-CN" dirty="0" smtClean="0"/>
              <a:t> default </a:t>
            </a:r>
            <a:r>
              <a:rPr lang="zh-CN" altLang="en-US" dirty="0" smtClean="0"/>
              <a:t>这个</a:t>
            </a:r>
            <a:r>
              <a:rPr lang="en-US" altLang="zh-CN" dirty="0" smtClean="0"/>
              <a:t> Changelist </a:t>
            </a:r>
            <a:r>
              <a:rPr lang="zh-CN" altLang="en-US" dirty="0" smtClean="0"/>
              <a:t>中，提交即可。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053069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客户端发送消息到服务端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0284" y="2372681"/>
            <a:ext cx="8725348" cy="3016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650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客户端处理服务端发来的消息 </a:t>
            </a:r>
            <a:r>
              <a:rPr lang="en-US" altLang="zh-CN" dirty="0" smtClean="0"/>
              <a:t>(</a:t>
            </a:r>
            <a:r>
              <a:rPr lang="zh-CN" altLang="en-US" dirty="0" smtClean="0"/>
              <a:t>一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8112" y="1864960"/>
            <a:ext cx="7915776" cy="4272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141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客户端处理服务端发</a:t>
            </a:r>
            <a:r>
              <a:rPr lang="zh-CN" altLang="en-US" dirty="0"/>
              <a:t>来的消息 </a:t>
            </a:r>
            <a:r>
              <a:rPr lang="en-US" altLang="zh-CN" dirty="0" smtClean="0"/>
              <a:t>(</a:t>
            </a:r>
            <a:r>
              <a:rPr lang="zh-CN" altLang="en-US" dirty="0" smtClean="0"/>
              <a:t>二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使用  </a:t>
            </a:r>
            <a:r>
              <a:rPr lang="en-US" altLang="zh-CN" dirty="0" smtClean="0">
                <a:solidFill>
                  <a:srgbClr val="FF0000"/>
                </a:solidFill>
              </a:rPr>
              <a:t>Z_PB_MESSAGE_HANDLE</a:t>
            </a:r>
            <a:r>
              <a:rPr lang="en-US" altLang="zh-CN" dirty="0" smtClean="0"/>
              <a:t> </a:t>
            </a:r>
            <a:r>
              <a:rPr lang="zh-CN" altLang="en-US" dirty="0" smtClean="0"/>
              <a:t>宏辅助构造处理函数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函数存放在</a:t>
            </a:r>
            <a:r>
              <a:rPr lang="en-US" altLang="zh-CN" dirty="0" smtClean="0"/>
              <a:t> </a:t>
            </a:r>
            <a:r>
              <a:rPr lang="en-US" altLang="zh-CN" dirty="0"/>
              <a:t>Projects\IdleZT\Source\IdleZT\Private\Net</a:t>
            </a:r>
            <a:r>
              <a:rPr lang="en-US" altLang="zh-CN" dirty="0" smtClean="0"/>
              <a:t>\ </a:t>
            </a:r>
            <a:r>
              <a:rPr lang="zh-CN" altLang="en-US" dirty="0" smtClean="0"/>
              <a:t>以下文件中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ZGameNet_Ability.cpp     </a:t>
            </a:r>
            <a:r>
              <a:rPr lang="zh-CN" altLang="en-US" dirty="0" smtClean="0"/>
              <a:t>技能相关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ZGameNet_Player.cpp      </a:t>
            </a:r>
            <a:r>
              <a:rPr lang="zh-CN" altLang="en-US" dirty="0" smtClean="0"/>
              <a:t>玩家相关（一般放这里）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ZGameNet_World.cpp     </a:t>
            </a:r>
            <a:r>
              <a:rPr lang="zh-CN" altLang="en-US" dirty="0" smtClean="0"/>
              <a:t>地图相关</a:t>
            </a:r>
            <a:endParaRPr lang="zh-CN" altLang="en-US" dirty="0"/>
          </a:p>
          <a:p>
            <a:pPr marL="457200" lvl="1" indent="0">
              <a:buNone/>
            </a:pPr>
            <a:endParaRPr lang="en-US" altLang="zh-CN" dirty="0" smtClean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8086" y="4470991"/>
            <a:ext cx="2915714" cy="1705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7905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服务端</a:t>
            </a:r>
            <a:r>
              <a:rPr lang="zh-CN" altLang="en-US" dirty="0"/>
              <a:t>发送消息</a:t>
            </a:r>
            <a:r>
              <a:rPr lang="zh-CN" altLang="en-US" dirty="0" smtClean="0"/>
              <a:t>到</a:t>
            </a:r>
            <a:r>
              <a:rPr lang="zh-CN" altLang="en-US" dirty="0"/>
              <a:t>客户端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392" y="2327983"/>
            <a:ext cx="9049215" cy="3346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795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服务端处理客户端</a:t>
            </a:r>
            <a:r>
              <a:rPr lang="zh-CN" altLang="en-US" dirty="0"/>
              <a:t>发来的消息 </a:t>
            </a:r>
            <a:r>
              <a:rPr lang="en-US" altLang="zh-CN" dirty="0"/>
              <a:t>(</a:t>
            </a:r>
            <a:r>
              <a:rPr lang="zh-CN" altLang="en-US" dirty="0"/>
              <a:t>一</a:t>
            </a:r>
            <a:r>
              <a:rPr lang="en-US" altLang="zh-CN" dirty="0"/>
              <a:t>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5502" y="1886676"/>
            <a:ext cx="7000995" cy="4229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179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服务端处理客户端发来的消息 </a:t>
            </a:r>
            <a:r>
              <a:rPr lang="en-US" altLang="zh-CN" dirty="0" smtClean="0"/>
              <a:t>(</a:t>
            </a:r>
            <a:r>
              <a:rPr lang="zh-CN" altLang="en-US" dirty="0" smtClean="0"/>
              <a:t>二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使用</a:t>
            </a:r>
            <a:r>
              <a:rPr lang="en-US" altLang="zh-CN" dirty="0"/>
              <a:t>  </a:t>
            </a:r>
            <a:r>
              <a:rPr lang="en-US" altLang="zh-CN" dirty="0" smtClean="0">
                <a:solidFill>
                  <a:srgbClr val="FF0000"/>
                </a:solidFill>
              </a:rPr>
              <a:t>Z_PB_MESSAGE_HANDLE</a:t>
            </a:r>
            <a:r>
              <a:rPr lang="en-US" altLang="zh-CN" dirty="0" smtClean="0"/>
              <a:t> </a:t>
            </a:r>
            <a:r>
              <a:rPr lang="zh-CN" altLang="en-US" dirty="0" smtClean="0"/>
              <a:t>宏</a:t>
            </a:r>
            <a:r>
              <a:rPr lang="zh-CN" altLang="en-US" dirty="0"/>
              <a:t>辅助构造处理</a:t>
            </a:r>
            <a:r>
              <a:rPr lang="zh-CN" altLang="en-US" dirty="0" smtClean="0"/>
              <a:t>函数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/>
              <a:t>函数存放</a:t>
            </a:r>
            <a:r>
              <a:rPr lang="zh-CN" altLang="en-US" dirty="0" smtClean="0"/>
              <a:t>在服务端以下</a:t>
            </a:r>
            <a:r>
              <a:rPr lang="zh-CN" altLang="en-US" dirty="0"/>
              <a:t>文件</a:t>
            </a:r>
            <a:r>
              <a:rPr lang="zh-CN" altLang="en-US" dirty="0" smtClean="0"/>
              <a:t>中</a:t>
            </a:r>
            <a:endParaRPr lang="en-US" altLang="zh-CN" dirty="0" smtClean="0"/>
          </a:p>
          <a:p>
            <a:pPr marL="457200" lvl="1" indent="0">
              <a:buNone/>
            </a:pPr>
            <a:r>
              <a:rPr lang="en-US" altLang="zh-CN" dirty="0"/>
              <a:t>Engine\Plugins\ZCommon\Source\ZGameService\Private</a:t>
            </a:r>
            <a:r>
              <a:rPr lang="en-US" altLang="zh-CN" dirty="0" smtClean="0"/>
              <a:t>\</a:t>
            </a:r>
          </a:p>
          <a:p>
            <a:pPr marL="457200" lvl="1" indent="0">
              <a:buNone/>
            </a:pPr>
            <a:endParaRPr lang="en-US" altLang="zh-CN" dirty="0" smtClean="0"/>
          </a:p>
          <a:p>
            <a:pPr lvl="1"/>
            <a:r>
              <a:rPr lang="en-US" altLang="zh-CN" dirty="0" smtClean="0"/>
              <a:t>ZGameNet_Ability.cpp   </a:t>
            </a:r>
            <a:r>
              <a:rPr lang="zh-CN" altLang="en-US" dirty="0" smtClean="0"/>
              <a:t>技能相关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ZGameNet_Login.cpp    </a:t>
            </a:r>
            <a:r>
              <a:rPr lang="zh-CN" altLang="en-US" dirty="0" smtClean="0"/>
              <a:t>登录相关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ZGameNet_Player.cpp    </a:t>
            </a:r>
            <a:r>
              <a:rPr lang="zh-CN" altLang="en-US" dirty="0" smtClean="0"/>
              <a:t>玩家相关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ZGameNet_Shop.cpp     </a:t>
            </a:r>
            <a:r>
              <a:rPr lang="zh-CN" altLang="en-US" dirty="0" smtClean="0"/>
              <a:t>商店相关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ZGameNet_World.cpp   </a:t>
            </a:r>
            <a:r>
              <a:rPr lang="zh-CN" altLang="en-US" dirty="0" smtClean="0"/>
              <a:t>地图相关</a:t>
            </a:r>
            <a:endParaRPr lang="en-US" altLang="zh-CN" dirty="0" smtClean="0"/>
          </a:p>
          <a:p>
            <a:pPr lvl="1"/>
            <a:endParaRPr lang="en-US" altLang="zh-CN" dirty="0" smtClean="0"/>
          </a:p>
          <a:p>
            <a:pPr marL="457200" lvl="1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6769" y="4164141"/>
            <a:ext cx="3457031" cy="2012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6815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3416881" y="4254777"/>
            <a:ext cx="1620000" cy="54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ZGameTables</a:t>
            </a:r>
            <a:endParaRPr lang="zh-CN" altLang="en-US" dirty="0"/>
          </a:p>
        </p:txBody>
      </p:sp>
      <p:sp>
        <p:nvSpPr>
          <p:cNvPr id="5" name="圆角矩形 4"/>
          <p:cNvSpPr/>
          <p:nvPr/>
        </p:nvSpPr>
        <p:spPr>
          <a:xfrm>
            <a:off x="7315822" y="4288338"/>
            <a:ext cx="1620000" cy="54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ZProtocol</a:t>
            </a:r>
            <a:endParaRPr lang="zh-CN" altLang="en-US" dirty="0"/>
          </a:p>
        </p:txBody>
      </p:sp>
      <p:sp>
        <p:nvSpPr>
          <p:cNvPr id="6" name="圆角矩形 5"/>
          <p:cNvSpPr/>
          <p:nvPr/>
        </p:nvSpPr>
        <p:spPr>
          <a:xfrm>
            <a:off x="5395247" y="4288338"/>
            <a:ext cx="1620000" cy="54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ZRpc</a:t>
            </a:r>
            <a:endParaRPr lang="zh-CN" altLang="en-US" dirty="0"/>
          </a:p>
        </p:txBody>
      </p:sp>
      <p:sp>
        <p:nvSpPr>
          <p:cNvPr id="7" name="圆角矩形 6"/>
          <p:cNvSpPr/>
          <p:nvPr/>
        </p:nvSpPr>
        <p:spPr>
          <a:xfrm>
            <a:off x="7015247" y="3112223"/>
            <a:ext cx="1620000" cy="54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ZCommon</a:t>
            </a:r>
            <a:endParaRPr lang="zh-CN" altLang="en-US" dirty="0"/>
          </a:p>
        </p:txBody>
      </p:sp>
      <p:sp>
        <p:nvSpPr>
          <p:cNvPr id="9" name="圆角矩形 8"/>
          <p:cNvSpPr/>
          <p:nvPr/>
        </p:nvSpPr>
        <p:spPr>
          <a:xfrm>
            <a:off x="3919993" y="3105451"/>
            <a:ext cx="1620000" cy="54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ZAbilitySystem</a:t>
            </a:r>
            <a:endParaRPr lang="zh-CN" altLang="en-US" dirty="0"/>
          </a:p>
        </p:txBody>
      </p:sp>
      <p:sp>
        <p:nvSpPr>
          <p:cNvPr id="10" name="圆角矩形 9"/>
          <p:cNvSpPr/>
          <p:nvPr/>
        </p:nvSpPr>
        <p:spPr>
          <a:xfrm>
            <a:off x="938034" y="1969731"/>
            <a:ext cx="1620000" cy="54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ZEditor</a:t>
            </a:r>
            <a:endParaRPr lang="zh-CN" altLang="en-US" dirty="0"/>
          </a:p>
        </p:txBody>
      </p:sp>
      <p:sp>
        <p:nvSpPr>
          <p:cNvPr id="11" name="圆角矩形 10"/>
          <p:cNvSpPr/>
          <p:nvPr/>
        </p:nvSpPr>
        <p:spPr>
          <a:xfrm>
            <a:off x="7015247" y="1982579"/>
            <a:ext cx="1620000" cy="54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ZGameService</a:t>
            </a:r>
            <a:endParaRPr lang="zh-CN" altLang="en-US" dirty="0"/>
          </a:p>
        </p:txBody>
      </p:sp>
      <p:cxnSp>
        <p:nvCxnSpPr>
          <p:cNvPr id="13" name="直接连接符 12"/>
          <p:cNvCxnSpPr/>
          <p:nvPr/>
        </p:nvCxnSpPr>
        <p:spPr>
          <a:xfrm>
            <a:off x="6308822" y="475990"/>
            <a:ext cx="0" cy="2351910"/>
          </a:xfrm>
          <a:prstGeom prst="line">
            <a:avLst/>
          </a:prstGeom>
          <a:ln w="25400" cmpd="sng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2987457" y="2815176"/>
            <a:ext cx="6300617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>
            <a:off x="2987457" y="3936740"/>
            <a:ext cx="6300617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圆角矩形 19"/>
          <p:cNvSpPr/>
          <p:nvPr/>
        </p:nvSpPr>
        <p:spPr>
          <a:xfrm>
            <a:off x="9231796" y="1926525"/>
            <a:ext cx="1885950" cy="726621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Gameplay</a:t>
            </a:r>
            <a:endParaRPr lang="zh-CN" altLang="en-US" dirty="0"/>
          </a:p>
        </p:txBody>
      </p:sp>
      <p:sp>
        <p:nvSpPr>
          <p:cNvPr id="21" name="圆角矩形 20"/>
          <p:cNvSpPr/>
          <p:nvPr/>
        </p:nvSpPr>
        <p:spPr>
          <a:xfrm>
            <a:off x="9231796" y="3022608"/>
            <a:ext cx="1885950" cy="726621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通用代码</a:t>
            </a:r>
            <a:endParaRPr lang="zh-CN" altLang="en-US" dirty="0"/>
          </a:p>
        </p:txBody>
      </p:sp>
      <p:sp>
        <p:nvSpPr>
          <p:cNvPr id="22" name="圆角矩形 21"/>
          <p:cNvSpPr/>
          <p:nvPr/>
        </p:nvSpPr>
        <p:spPr>
          <a:xfrm>
            <a:off x="9237970" y="4170825"/>
            <a:ext cx="1885950" cy="726621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数据定义</a:t>
            </a:r>
            <a:endParaRPr lang="en-US" altLang="zh-CN" dirty="0" smtClean="0"/>
          </a:p>
          <a:p>
            <a:pPr algn="ctr"/>
            <a:r>
              <a:rPr lang="zh-CN" altLang="en-US" sz="1000" dirty="0" smtClean="0"/>
              <a:t>策划配置、网络消息</a:t>
            </a:r>
            <a:endParaRPr lang="en-US" altLang="zh-CN" sz="1000" dirty="0" smtClean="0"/>
          </a:p>
        </p:txBody>
      </p:sp>
      <p:cxnSp>
        <p:nvCxnSpPr>
          <p:cNvPr id="27" name="直接连接符 26"/>
          <p:cNvCxnSpPr/>
          <p:nvPr/>
        </p:nvCxnSpPr>
        <p:spPr>
          <a:xfrm>
            <a:off x="2987457" y="5112813"/>
            <a:ext cx="6300617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圆角矩形 27"/>
          <p:cNvSpPr/>
          <p:nvPr/>
        </p:nvSpPr>
        <p:spPr>
          <a:xfrm>
            <a:off x="4448393" y="5464411"/>
            <a:ext cx="1620000" cy="54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ZProtobuf</a:t>
            </a:r>
            <a:endParaRPr lang="zh-CN" altLang="en-US" dirty="0"/>
          </a:p>
        </p:txBody>
      </p:sp>
      <p:sp>
        <p:nvSpPr>
          <p:cNvPr id="29" name="圆角矩形 28"/>
          <p:cNvSpPr/>
          <p:nvPr/>
        </p:nvSpPr>
        <p:spPr>
          <a:xfrm>
            <a:off x="6301702" y="5464411"/>
            <a:ext cx="1620000" cy="54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ZRedisClient</a:t>
            </a:r>
            <a:endParaRPr lang="zh-CN" altLang="en-US" dirty="0"/>
          </a:p>
        </p:txBody>
      </p:sp>
      <p:sp>
        <p:nvSpPr>
          <p:cNvPr id="32" name="圆角矩形 31"/>
          <p:cNvSpPr/>
          <p:nvPr/>
        </p:nvSpPr>
        <p:spPr>
          <a:xfrm>
            <a:off x="9288074" y="5397288"/>
            <a:ext cx="1885950" cy="62505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第三方库</a:t>
            </a:r>
            <a:endParaRPr lang="zh-CN" altLang="en-US" dirty="0"/>
          </a:p>
        </p:txBody>
      </p:sp>
      <p:sp>
        <p:nvSpPr>
          <p:cNvPr id="24" name="圆角矩形 23"/>
          <p:cNvSpPr/>
          <p:nvPr/>
        </p:nvSpPr>
        <p:spPr>
          <a:xfrm>
            <a:off x="7015247" y="706115"/>
            <a:ext cx="1620000" cy="54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ZServer</a:t>
            </a:r>
            <a:endParaRPr lang="zh-CN" altLang="en-US" dirty="0"/>
          </a:p>
        </p:txBody>
      </p:sp>
      <p:cxnSp>
        <p:nvCxnSpPr>
          <p:cNvPr id="25" name="直接连接符 24"/>
          <p:cNvCxnSpPr/>
          <p:nvPr/>
        </p:nvCxnSpPr>
        <p:spPr>
          <a:xfrm>
            <a:off x="6308822" y="1664286"/>
            <a:ext cx="4865202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/>
          <p:cNvCxnSpPr/>
          <p:nvPr/>
        </p:nvCxnSpPr>
        <p:spPr>
          <a:xfrm>
            <a:off x="2987457" y="1678029"/>
            <a:ext cx="0" cy="4559933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圆角矩形 47"/>
          <p:cNvSpPr/>
          <p:nvPr/>
        </p:nvSpPr>
        <p:spPr>
          <a:xfrm>
            <a:off x="3933761" y="1971786"/>
            <a:ext cx="1620000" cy="54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IdleZT</a:t>
            </a:r>
            <a:endParaRPr lang="zh-CN" altLang="en-US" dirty="0"/>
          </a:p>
        </p:txBody>
      </p:sp>
      <p:cxnSp>
        <p:nvCxnSpPr>
          <p:cNvPr id="26" name="直接连接符 25"/>
          <p:cNvCxnSpPr/>
          <p:nvPr/>
        </p:nvCxnSpPr>
        <p:spPr>
          <a:xfrm>
            <a:off x="606056" y="1678029"/>
            <a:ext cx="2386717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3157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ZRpc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562692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675167"/>
            <a:ext cx="10515600" cy="5501796"/>
          </a:xfrm>
        </p:spPr>
        <p:txBody>
          <a:bodyPr/>
          <a:lstStyle/>
          <a:p>
            <a:r>
              <a:rPr lang="zh-CN" altLang="en-US" dirty="0" smtClean="0"/>
              <a:t>存放从</a:t>
            </a:r>
            <a:r>
              <a:rPr lang="en-US" altLang="zh-CN" dirty="0" smtClean="0"/>
              <a:t> .rpcdef </a:t>
            </a:r>
            <a:r>
              <a:rPr lang="zh-CN" altLang="en-US" dirty="0" smtClean="0"/>
              <a:t>文件生成的</a:t>
            </a:r>
            <a:r>
              <a:rPr lang="en-US" altLang="zh-CN" dirty="0"/>
              <a:t> </a:t>
            </a:r>
            <a:r>
              <a:rPr lang="en-US" altLang="zh-CN" dirty="0" smtClean="0"/>
              <a:t>RPC </a:t>
            </a:r>
            <a:r>
              <a:rPr lang="zh-CN" altLang="en-US" dirty="0" smtClean="0"/>
              <a:t>胶水代码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由模块内置的</a:t>
            </a:r>
            <a:r>
              <a:rPr lang="en-US" altLang="zh-CN" dirty="0" smtClean="0"/>
              <a:t> rpc_tool.py </a:t>
            </a:r>
            <a:r>
              <a:rPr lang="zh-CN" altLang="en-US" dirty="0" smtClean="0"/>
              <a:t>负责生成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依赖</a:t>
            </a:r>
            <a:r>
              <a:rPr lang="en-US" altLang="zh-CN" dirty="0" smtClean="0"/>
              <a:t> ZProtocol </a:t>
            </a:r>
            <a:r>
              <a:rPr lang="zh-CN" altLang="en-US" dirty="0" smtClean="0"/>
              <a:t>生成的数据类型</a:t>
            </a: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6396" y="3958389"/>
            <a:ext cx="4979208" cy="2218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032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.</a:t>
            </a:r>
            <a:r>
              <a:rPr lang="en-US" altLang="zh-CN" dirty="0" err="1" smtClean="0"/>
              <a:t>rpcdef</a:t>
            </a:r>
            <a:r>
              <a:rPr lang="en-US" altLang="zh-CN" dirty="0" smtClean="0"/>
              <a:t> </a:t>
            </a:r>
            <a:r>
              <a:rPr lang="zh-CN" altLang="en-US" dirty="0" smtClean="0"/>
              <a:t>文件格式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466" y="1919566"/>
            <a:ext cx="6553068" cy="4163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4000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如何定义一个</a:t>
            </a:r>
            <a:r>
              <a:rPr lang="en-US" altLang="zh-CN" dirty="0" smtClean="0"/>
              <a:t>RPC</a:t>
            </a:r>
            <a:r>
              <a:rPr lang="zh-CN" altLang="en-US" dirty="0" smtClean="0"/>
              <a:t>接口 </a:t>
            </a:r>
            <a:r>
              <a:rPr lang="en-US" altLang="zh-CN" dirty="0" smtClean="0"/>
              <a:t>(</a:t>
            </a:r>
            <a:r>
              <a:rPr lang="zh-CN" altLang="en-US" dirty="0" smtClean="0"/>
              <a:t>一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zh-CN" altLang="en-US" dirty="0"/>
              <a:t>先</a:t>
            </a:r>
            <a:r>
              <a:rPr lang="zh-CN" altLang="en-US" dirty="0" smtClean="0"/>
              <a:t>在</a:t>
            </a:r>
            <a:r>
              <a:rPr lang="en-US" altLang="zh-CN" dirty="0" smtClean="0"/>
              <a:t> ZProtocol </a:t>
            </a:r>
            <a:r>
              <a:rPr lang="zh-CN" altLang="en-US" dirty="0" smtClean="0"/>
              <a:t>模块的</a:t>
            </a:r>
            <a:r>
              <a:rPr lang="en-US" altLang="zh-CN" dirty="0" smtClean="0"/>
              <a:t> .proto </a:t>
            </a:r>
            <a:r>
              <a:rPr lang="zh-CN" altLang="en-US" dirty="0" smtClean="0"/>
              <a:t>文件中定义请求消息和返回消息</a:t>
            </a:r>
            <a:endParaRPr lang="en-US" altLang="zh-CN" dirty="0" smtClean="0"/>
          </a:p>
          <a:p>
            <a:pPr marL="514350" indent="-514350">
              <a:buFont typeface="+mj-lt"/>
              <a:buAutoNum type="arabicPeriod"/>
            </a:pPr>
            <a:r>
              <a:rPr lang="zh-CN" altLang="en-US" dirty="0" smtClean="0"/>
              <a:t>再在 </a:t>
            </a:r>
            <a:r>
              <a:rPr lang="en-US" altLang="zh-CN" dirty="0" smtClean="0"/>
              <a:t>ZRpc </a:t>
            </a:r>
            <a:r>
              <a:rPr lang="zh-CN" altLang="en-US" dirty="0" smtClean="0"/>
              <a:t>模块的</a:t>
            </a:r>
            <a:r>
              <a:rPr lang="en-US" altLang="zh-CN" dirty="0" smtClean="0"/>
              <a:t> GameRpc.rpcdef</a:t>
            </a:r>
            <a:r>
              <a:rPr lang="en-US" altLang="zh-CN" dirty="0"/>
              <a:t> </a:t>
            </a:r>
            <a:r>
              <a:rPr lang="zh-CN" altLang="en-US" dirty="0" smtClean="0"/>
              <a:t>中定义</a:t>
            </a:r>
            <a:r>
              <a:rPr lang="en-US" altLang="zh-CN" dirty="0" smtClean="0"/>
              <a:t> RPC</a:t>
            </a:r>
            <a:r>
              <a:rPr lang="zh-CN" altLang="en-US" dirty="0" smtClean="0"/>
              <a:t>接口</a:t>
            </a:r>
            <a:endParaRPr lang="zh-CN" altLang="en-US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172" y="3121378"/>
            <a:ext cx="5917656" cy="3112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5898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如何定义一个</a:t>
            </a:r>
            <a:r>
              <a:rPr lang="en-US" altLang="zh-CN" dirty="0"/>
              <a:t>RPC</a:t>
            </a:r>
            <a:r>
              <a:rPr lang="zh-CN" altLang="en-US" dirty="0"/>
              <a:t>接口 </a:t>
            </a:r>
            <a:r>
              <a:rPr lang="en-US" altLang="zh-CN" dirty="0" smtClean="0"/>
              <a:t>(</a:t>
            </a:r>
            <a:r>
              <a:rPr lang="zh-CN" altLang="en-US" dirty="0" smtClean="0"/>
              <a:t>二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3"/>
            </a:pPr>
            <a:r>
              <a:rPr lang="zh-CN" altLang="en-US" dirty="0" smtClean="0"/>
              <a:t>分别执行</a:t>
            </a:r>
            <a:r>
              <a:rPr lang="en-US" altLang="zh-CN" dirty="0" smtClean="0"/>
              <a:t> ZProtocol  </a:t>
            </a:r>
            <a:r>
              <a:rPr lang="zh-CN" altLang="en-US" dirty="0" smtClean="0"/>
              <a:t>和</a:t>
            </a:r>
            <a:r>
              <a:rPr lang="en-US" altLang="zh-CN" dirty="0" smtClean="0"/>
              <a:t> ZRpc </a:t>
            </a:r>
            <a:r>
              <a:rPr lang="zh-CN" altLang="en-US" dirty="0" smtClean="0"/>
              <a:t>两个模块中的</a:t>
            </a:r>
            <a:r>
              <a:rPr lang="en-US" altLang="zh-CN" dirty="0" smtClean="0"/>
              <a:t> make.bat </a:t>
            </a:r>
            <a:r>
              <a:rPr lang="zh-CN" altLang="en-US" dirty="0" smtClean="0"/>
              <a:t>生成文件</a:t>
            </a:r>
            <a:endParaRPr lang="en-US" altLang="zh-CN" dirty="0" smtClean="0"/>
          </a:p>
          <a:p>
            <a:endParaRPr lang="en-US" altLang="zh-CN" dirty="0" smtClean="0"/>
          </a:p>
          <a:p>
            <a:pPr marL="514350" indent="-514350">
              <a:buFont typeface="+mj-lt"/>
              <a:buAutoNum type="arabicPeriod" startAt="4"/>
            </a:pPr>
            <a:r>
              <a:rPr lang="zh-CN" altLang="en-US" dirty="0" smtClean="0"/>
              <a:t>一切</a:t>
            </a:r>
            <a:r>
              <a:rPr lang="zh-CN" altLang="en-US" dirty="0"/>
              <a:t>正常没有报错的话，本次受到影响的文件都将</a:t>
            </a:r>
            <a:r>
              <a:rPr lang="en-US" altLang="zh-CN" dirty="0"/>
              <a:t> Check out </a:t>
            </a:r>
            <a:r>
              <a:rPr lang="zh-CN" altLang="en-US" dirty="0"/>
              <a:t>到</a:t>
            </a:r>
            <a:r>
              <a:rPr lang="en-US" altLang="zh-CN" dirty="0"/>
              <a:t> default </a:t>
            </a:r>
            <a:r>
              <a:rPr lang="zh-CN" altLang="en-US" dirty="0"/>
              <a:t>这个</a:t>
            </a:r>
            <a:r>
              <a:rPr lang="en-US" altLang="zh-CN" dirty="0"/>
              <a:t> Changelist </a:t>
            </a:r>
            <a:r>
              <a:rPr lang="zh-CN" altLang="en-US" dirty="0"/>
              <a:t>中，提交即可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marL="514350" indent="-514350">
              <a:buFont typeface="+mj-lt"/>
              <a:buAutoNum type="arabicPeriod" startAt="4"/>
            </a:pPr>
            <a:endParaRPr lang="en-US" altLang="zh-CN" dirty="0"/>
          </a:p>
          <a:p>
            <a:pPr marL="514350" indent="-514350">
              <a:buFont typeface="+mj-lt"/>
              <a:buAutoNum type="arabicPeriod" startAt="4"/>
            </a:pPr>
            <a:r>
              <a:rPr lang="zh-CN" altLang="en-US" dirty="0" smtClean="0"/>
              <a:t>编译后客户端即可在蓝图调用</a:t>
            </a:r>
            <a:r>
              <a:rPr lang="en-US" altLang="zh-CN" dirty="0" smtClean="0"/>
              <a:t>RPC</a:t>
            </a:r>
            <a:r>
              <a:rPr lang="zh-CN" altLang="en-US" dirty="0" smtClean="0"/>
              <a:t>接口，但因为服务器还未实现该接口，所以永远返回失败。</a:t>
            </a:r>
            <a:endParaRPr lang="zh-CN" altLang="en-US" dirty="0"/>
          </a:p>
          <a:p>
            <a:pPr marL="0" indent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110827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生成的</a:t>
            </a:r>
            <a:r>
              <a:rPr lang="en-US" altLang="zh-CN" dirty="0" smtClean="0"/>
              <a:t>RPC</a:t>
            </a:r>
            <a:r>
              <a:rPr lang="zh-CN" altLang="en-US" dirty="0" smtClean="0"/>
              <a:t>客户端胶水代码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0212" y="1823790"/>
            <a:ext cx="5911575" cy="4353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00971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客户端蓝图调用</a:t>
            </a:r>
            <a:r>
              <a:rPr lang="en-US" altLang="zh-CN" dirty="0" smtClean="0"/>
              <a:t>RPC</a:t>
            </a:r>
            <a:r>
              <a:rPr lang="zh-CN" altLang="en-US" dirty="0" smtClean="0"/>
              <a:t>接口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0632" y="1945473"/>
            <a:ext cx="5950735" cy="4111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72627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生成的</a:t>
            </a:r>
            <a:r>
              <a:rPr lang="en-US" altLang="zh-CN" dirty="0" smtClean="0"/>
              <a:t>RPC</a:t>
            </a:r>
            <a:r>
              <a:rPr lang="zh-CN" altLang="en-US" dirty="0" smtClean="0"/>
              <a:t>服务端胶水代码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3386" y="1825625"/>
            <a:ext cx="5225227" cy="4315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24099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服务端实现</a:t>
            </a:r>
            <a:r>
              <a:rPr lang="en-US" altLang="zh-CN" dirty="0" smtClean="0"/>
              <a:t>RPC</a:t>
            </a:r>
            <a:r>
              <a:rPr lang="zh-CN" altLang="en-US" dirty="0"/>
              <a:t>接口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2152" y="1849570"/>
            <a:ext cx="8307696" cy="4303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90018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ZGameService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93909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ZGameTables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35565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内容占位符 9"/>
          <p:cNvSpPr>
            <a:spLocks noGrp="1"/>
          </p:cNvSpPr>
          <p:nvPr>
            <p:ph idx="1"/>
          </p:nvPr>
        </p:nvSpPr>
        <p:spPr>
          <a:xfrm>
            <a:off x="838200" y="590107"/>
            <a:ext cx="10515600" cy="5586856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所有服务端逻辑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smtClean="0"/>
              <a:t>主要模块：</a:t>
            </a: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pPr lvl="1"/>
            <a:r>
              <a:rPr lang="en-US" altLang="zh-CN" dirty="0" smtClean="0"/>
              <a:t>FZRole         </a:t>
            </a:r>
            <a:r>
              <a:rPr lang="zh-CN" altLang="en-US" dirty="0" smtClean="0"/>
              <a:t>玩家</a:t>
            </a:r>
            <a:endParaRPr lang="en-US" altLang="zh-CN" dirty="0" smtClean="0"/>
          </a:p>
          <a:p>
            <a:pPr marL="457200" lvl="1" indent="0">
              <a:buNone/>
            </a:pPr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  <a:p>
            <a:pPr lvl="1"/>
            <a:r>
              <a:rPr lang="en-US" altLang="zh-CN" dirty="0" smtClean="0"/>
              <a:t>FZNpc          Npc</a:t>
            </a:r>
          </a:p>
          <a:p>
            <a:pPr lvl="1"/>
            <a:endParaRPr lang="en-US" altLang="zh-CN" dirty="0"/>
          </a:p>
          <a:p>
            <a:pPr marL="457200" lvl="1" indent="0">
              <a:buNone/>
            </a:pPr>
            <a:endParaRPr lang="en-US" altLang="zh-CN" dirty="0"/>
          </a:p>
          <a:p>
            <a:pPr lvl="1"/>
            <a:r>
              <a:rPr lang="en-US" altLang="zh-CN" dirty="0" smtClean="0"/>
              <a:t>FZWorld      </a:t>
            </a:r>
            <a:r>
              <a:rPr lang="zh-CN" altLang="en-US" dirty="0" smtClean="0"/>
              <a:t>地图</a:t>
            </a:r>
            <a:endParaRPr lang="en-US" altLang="zh-CN" dirty="0" smtClean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0457" y="1808256"/>
            <a:ext cx="5018286" cy="2077943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0457" y="4180547"/>
            <a:ext cx="5018286" cy="745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53536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1900280" y="1064248"/>
            <a:ext cx="1620000" cy="54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 smtClean="0"/>
              <a:t>ZRole</a:t>
            </a:r>
            <a:r>
              <a:rPr lang="en-US" altLang="zh-CN" dirty="0" smtClean="0"/>
              <a:t> (“</a:t>
            </a:r>
            <a:r>
              <a:rPr lang="zh-CN" altLang="en-US" dirty="0"/>
              <a:t>主角</a:t>
            </a:r>
            <a:r>
              <a:rPr lang="en-US" altLang="zh-CN" dirty="0" smtClean="0"/>
              <a:t>”)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4960097" y="1007541"/>
            <a:ext cx="1697972" cy="653414"/>
            <a:chOff x="4813602" y="1246718"/>
            <a:chExt cx="1697972" cy="653414"/>
          </a:xfrm>
        </p:grpSpPr>
        <p:sp>
          <p:nvSpPr>
            <p:cNvPr id="5" name="圆角矩形 4"/>
            <p:cNvSpPr/>
            <p:nvPr/>
          </p:nvSpPr>
          <p:spPr>
            <a:xfrm>
              <a:off x="4891574" y="1246718"/>
              <a:ext cx="1620000" cy="5400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9" name="圆角矩形 8"/>
            <p:cNvSpPr/>
            <p:nvPr/>
          </p:nvSpPr>
          <p:spPr>
            <a:xfrm>
              <a:off x="4852588" y="1303425"/>
              <a:ext cx="1620000" cy="5400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0" name="圆角矩形 9"/>
            <p:cNvSpPr/>
            <p:nvPr/>
          </p:nvSpPr>
          <p:spPr>
            <a:xfrm>
              <a:off x="4813602" y="1360132"/>
              <a:ext cx="1620000" cy="5400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err="1" smtClean="0"/>
                <a:t>ZRole</a:t>
              </a:r>
              <a:endParaRPr lang="zh-CN" altLang="en-US" dirty="0"/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7305752" y="1007541"/>
            <a:ext cx="1697972" cy="653414"/>
            <a:chOff x="4813602" y="1246718"/>
            <a:chExt cx="1697972" cy="653414"/>
          </a:xfrm>
        </p:grpSpPr>
        <p:sp>
          <p:nvSpPr>
            <p:cNvPr id="12" name="圆角矩形 11"/>
            <p:cNvSpPr/>
            <p:nvPr/>
          </p:nvSpPr>
          <p:spPr>
            <a:xfrm>
              <a:off x="4891574" y="1246718"/>
              <a:ext cx="1620000" cy="5400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3" name="圆角矩形 12"/>
            <p:cNvSpPr/>
            <p:nvPr/>
          </p:nvSpPr>
          <p:spPr>
            <a:xfrm>
              <a:off x="4852588" y="1303425"/>
              <a:ext cx="1620000" cy="5400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4" name="圆角矩形 13"/>
            <p:cNvSpPr/>
            <p:nvPr/>
          </p:nvSpPr>
          <p:spPr>
            <a:xfrm>
              <a:off x="4813602" y="1360132"/>
              <a:ext cx="1620000" cy="5400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err="1" smtClean="0"/>
                <a:t>ZNpc</a:t>
              </a:r>
              <a:endParaRPr lang="zh-CN" altLang="en-US" dirty="0"/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4167963" y="480825"/>
            <a:ext cx="5400000" cy="1440000"/>
            <a:chOff x="4167963" y="480826"/>
            <a:chExt cx="5672469" cy="2708941"/>
          </a:xfrm>
        </p:grpSpPr>
        <p:sp>
          <p:nvSpPr>
            <p:cNvPr id="15" name="圆角矩形 14"/>
            <p:cNvSpPr/>
            <p:nvPr/>
          </p:nvSpPr>
          <p:spPr>
            <a:xfrm>
              <a:off x="4167963" y="480826"/>
              <a:ext cx="5672469" cy="2708941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" name="圆角矩形 15"/>
            <p:cNvSpPr/>
            <p:nvPr/>
          </p:nvSpPr>
          <p:spPr>
            <a:xfrm>
              <a:off x="8220432" y="480826"/>
              <a:ext cx="1620000" cy="540000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ZWorld</a:t>
              </a:r>
              <a:endParaRPr lang="zh-CN" altLang="en-US" dirty="0"/>
            </a:p>
          </p:txBody>
        </p:sp>
      </p:grpSp>
      <p:sp>
        <p:nvSpPr>
          <p:cNvPr id="17" name="圆角矩形 16"/>
          <p:cNvSpPr/>
          <p:nvPr/>
        </p:nvSpPr>
        <p:spPr>
          <a:xfrm>
            <a:off x="1920674" y="5582905"/>
            <a:ext cx="1620000" cy="54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ZPlayerState</a:t>
            </a:r>
            <a:endParaRPr lang="zh-CN" altLang="en-US" dirty="0"/>
          </a:p>
        </p:txBody>
      </p:sp>
      <p:grpSp>
        <p:nvGrpSpPr>
          <p:cNvPr id="18" name="组合 17"/>
          <p:cNvGrpSpPr/>
          <p:nvPr/>
        </p:nvGrpSpPr>
        <p:grpSpPr>
          <a:xfrm>
            <a:off x="4167963" y="5032482"/>
            <a:ext cx="5400000" cy="1440000"/>
            <a:chOff x="4167963" y="480826"/>
            <a:chExt cx="5672469" cy="2708941"/>
          </a:xfrm>
        </p:grpSpPr>
        <p:sp>
          <p:nvSpPr>
            <p:cNvPr id="19" name="圆角矩形 18"/>
            <p:cNvSpPr/>
            <p:nvPr/>
          </p:nvSpPr>
          <p:spPr>
            <a:xfrm>
              <a:off x="4167963" y="480826"/>
              <a:ext cx="5672469" cy="2708941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0" name="圆角矩形 19"/>
            <p:cNvSpPr/>
            <p:nvPr/>
          </p:nvSpPr>
          <p:spPr>
            <a:xfrm>
              <a:off x="8220432" y="480826"/>
              <a:ext cx="1620000" cy="540000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ZGameWorld</a:t>
              </a:r>
              <a:endParaRPr lang="zh-CN" altLang="en-US" dirty="0"/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6018977" y="5518897"/>
            <a:ext cx="1697972" cy="653414"/>
            <a:chOff x="4813602" y="1246718"/>
            <a:chExt cx="1697972" cy="653414"/>
          </a:xfrm>
        </p:grpSpPr>
        <p:sp>
          <p:nvSpPr>
            <p:cNvPr id="22" name="圆角矩形 21"/>
            <p:cNvSpPr/>
            <p:nvPr/>
          </p:nvSpPr>
          <p:spPr>
            <a:xfrm>
              <a:off x="4891574" y="1246718"/>
              <a:ext cx="1620000" cy="5400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3" name="圆角矩形 22"/>
            <p:cNvSpPr/>
            <p:nvPr/>
          </p:nvSpPr>
          <p:spPr>
            <a:xfrm>
              <a:off x="4852588" y="1303425"/>
              <a:ext cx="1620000" cy="5400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4" name="圆角矩形 23"/>
            <p:cNvSpPr/>
            <p:nvPr/>
          </p:nvSpPr>
          <p:spPr>
            <a:xfrm>
              <a:off x="4813602" y="1360132"/>
              <a:ext cx="1620000" cy="5400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err="1" smtClean="0"/>
                <a:t>ZGameEntity</a:t>
              </a:r>
              <a:endParaRPr lang="zh-CN" altLang="en-US" dirty="0"/>
            </a:p>
          </p:txBody>
        </p:sp>
      </p:grpSp>
      <p:sp>
        <p:nvSpPr>
          <p:cNvPr id="25" name="圆角矩形 24"/>
          <p:cNvSpPr/>
          <p:nvPr/>
        </p:nvSpPr>
        <p:spPr>
          <a:xfrm>
            <a:off x="1434230" y="2301085"/>
            <a:ext cx="8799534" cy="30989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 smtClean="0"/>
              <a:t>ZGameSession</a:t>
            </a:r>
            <a:endParaRPr lang="zh-CN" altLang="en-US" dirty="0"/>
          </a:p>
        </p:txBody>
      </p:sp>
      <p:sp>
        <p:nvSpPr>
          <p:cNvPr id="26" name="圆角矩形 25"/>
          <p:cNvSpPr/>
          <p:nvPr/>
        </p:nvSpPr>
        <p:spPr>
          <a:xfrm>
            <a:off x="1434230" y="4108306"/>
            <a:ext cx="8799534" cy="30989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 smtClean="0"/>
              <a:t>ZGameNetClient</a:t>
            </a:r>
            <a:endParaRPr lang="zh-CN" altLang="en-US" dirty="0"/>
          </a:p>
        </p:txBody>
      </p:sp>
      <p:cxnSp>
        <p:nvCxnSpPr>
          <p:cNvPr id="8" name="直接箭头连接符 7"/>
          <p:cNvCxnSpPr/>
          <p:nvPr/>
        </p:nvCxnSpPr>
        <p:spPr>
          <a:xfrm>
            <a:off x="2730674" y="1835063"/>
            <a:ext cx="0" cy="3544866"/>
          </a:xfrm>
          <a:prstGeom prst="straightConnector1">
            <a:avLst/>
          </a:prstGeom>
          <a:ln w="38100">
            <a:solidFill>
              <a:schemeClr val="accent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/>
          <p:cNvCxnSpPr/>
          <p:nvPr/>
        </p:nvCxnSpPr>
        <p:spPr>
          <a:xfrm>
            <a:off x="6876789" y="2035479"/>
            <a:ext cx="0" cy="2868461"/>
          </a:xfrm>
          <a:prstGeom prst="straightConnector1">
            <a:avLst/>
          </a:prstGeom>
          <a:ln w="3810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501041" y="3316217"/>
            <a:ext cx="11285951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圆角矩形 33"/>
          <p:cNvSpPr/>
          <p:nvPr/>
        </p:nvSpPr>
        <p:spPr>
          <a:xfrm>
            <a:off x="10594157" y="1240937"/>
            <a:ext cx="1318094" cy="1283192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服</a:t>
            </a:r>
            <a:endParaRPr lang="en-US" altLang="zh-CN" dirty="0" smtClean="0"/>
          </a:p>
          <a:p>
            <a:pPr algn="ctr"/>
            <a:r>
              <a:rPr lang="zh-CN" altLang="en-US" dirty="0" smtClean="0"/>
              <a:t>务</a:t>
            </a:r>
            <a:endParaRPr lang="en-US" altLang="zh-CN" dirty="0" smtClean="0"/>
          </a:p>
          <a:p>
            <a:pPr algn="ctr"/>
            <a:r>
              <a:rPr lang="zh-CN" altLang="en-US" dirty="0" smtClean="0"/>
              <a:t>端</a:t>
            </a:r>
            <a:endParaRPr lang="zh-CN" altLang="en-US" dirty="0"/>
          </a:p>
        </p:txBody>
      </p:sp>
      <p:sp>
        <p:nvSpPr>
          <p:cNvPr id="35" name="圆角矩形 34"/>
          <p:cNvSpPr/>
          <p:nvPr/>
        </p:nvSpPr>
        <p:spPr>
          <a:xfrm>
            <a:off x="10466997" y="4437553"/>
            <a:ext cx="1318094" cy="1283192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客</a:t>
            </a:r>
            <a:endParaRPr lang="en-US" altLang="zh-CN" dirty="0" smtClean="0"/>
          </a:p>
          <a:p>
            <a:pPr algn="ctr"/>
            <a:r>
              <a:rPr lang="zh-CN" altLang="en-US" dirty="0" smtClean="0"/>
              <a:t>户</a:t>
            </a:r>
            <a:endParaRPr lang="en-US" altLang="zh-CN" dirty="0" smtClean="0"/>
          </a:p>
          <a:p>
            <a:pPr algn="ctr"/>
            <a:r>
              <a:rPr lang="zh-CN" altLang="en-US" dirty="0" smtClean="0"/>
              <a:t>端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8209781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ZServer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462177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701458"/>
            <a:ext cx="10515600" cy="5475505"/>
          </a:xfrm>
        </p:spPr>
        <p:txBody>
          <a:bodyPr/>
          <a:lstStyle/>
          <a:p>
            <a:r>
              <a:rPr lang="en-US" altLang="zh-CN" dirty="0" smtClean="0"/>
              <a:t>ZServer </a:t>
            </a:r>
            <a:r>
              <a:rPr lang="zh-CN" altLang="en-US" dirty="0" smtClean="0"/>
              <a:t>是一个独立运行的程序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负责初始化</a:t>
            </a:r>
            <a:r>
              <a:rPr lang="en-US" altLang="zh-CN" dirty="0" smtClean="0"/>
              <a:t> Engine </a:t>
            </a:r>
            <a:r>
              <a:rPr lang="zh-CN" altLang="en-US" dirty="0" smtClean="0"/>
              <a:t>，并加载</a:t>
            </a:r>
            <a:r>
              <a:rPr lang="en-US" altLang="zh-CN" dirty="0" smtClean="0"/>
              <a:t> ZGameService </a:t>
            </a:r>
            <a:r>
              <a:rPr lang="zh-CN" altLang="en-US" dirty="0" smtClean="0"/>
              <a:t>模块</a:t>
            </a:r>
            <a:endParaRPr lang="en-US" altLang="zh-CN" dirty="0" smtClean="0"/>
          </a:p>
          <a:p>
            <a:pPr marL="0" indent="0">
              <a:buNone/>
            </a:pPr>
            <a:endParaRPr lang="en-US" altLang="zh-CN" dirty="0"/>
          </a:p>
          <a:p>
            <a:r>
              <a:rPr lang="zh-CN" altLang="en-US" dirty="0" smtClean="0">
                <a:solidFill>
                  <a:srgbClr val="FF0000"/>
                </a:solidFill>
              </a:rPr>
              <a:t>只是一个加载器</a:t>
            </a:r>
            <a:r>
              <a:rPr lang="zh-CN" altLang="en-US" dirty="0" smtClean="0"/>
              <a:t>，无实际业务逻辑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/>
              <a:t>用于在</a:t>
            </a:r>
            <a:r>
              <a:rPr lang="en-US" altLang="zh-CN" dirty="0"/>
              <a:t> Linux </a:t>
            </a:r>
            <a:r>
              <a:rPr lang="zh-CN" altLang="en-US" dirty="0"/>
              <a:t>下独立启动</a:t>
            </a:r>
            <a:r>
              <a:rPr lang="zh-CN" altLang="en-US" dirty="0" smtClean="0"/>
              <a:t>服务器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9888067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ZEditor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601391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701458"/>
            <a:ext cx="10515600" cy="5475505"/>
          </a:xfrm>
        </p:spPr>
        <p:txBody>
          <a:bodyPr/>
          <a:lstStyle/>
          <a:p>
            <a:r>
              <a:rPr lang="en-US" altLang="zh-CN" dirty="0" smtClean="0"/>
              <a:t>UE</a:t>
            </a:r>
            <a:r>
              <a:rPr lang="zh-CN" altLang="en-US" dirty="0" smtClean="0"/>
              <a:t>编辑器的扩展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各模块在编辑器上的入口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9754" y="1922746"/>
            <a:ext cx="5141022" cy="4649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1921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如何添加一个菜单项 </a:t>
            </a:r>
            <a:r>
              <a:rPr lang="en-US" altLang="zh-CN" dirty="0" smtClean="0"/>
              <a:t>(</a:t>
            </a:r>
            <a:r>
              <a:rPr lang="zh-CN" altLang="en-US" dirty="0" smtClean="0"/>
              <a:t>一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在 </a:t>
            </a:r>
            <a:r>
              <a:rPr lang="en-US" altLang="zh-CN" dirty="0" err="1" smtClean="0"/>
              <a:t>FZEditorCommands</a:t>
            </a:r>
            <a:r>
              <a:rPr lang="en-US" altLang="zh-CN" dirty="0" smtClean="0"/>
              <a:t> </a:t>
            </a:r>
            <a:r>
              <a:rPr lang="zh-CN" altLang="en-US" dirty="0" smtClean="0"/>
              <a:t>中定义菜单项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Engine/Plugins/ZCommon/Source/ZEditor/Private/</a:t>
            </a:r>
            <a:r>
              <a:rPr lang="en-US" altLang="zh-CN" dirty="0" err="1" smtClean="0"/>
              <a:t>ZEditorCommands.h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Engine/Plugins/ZCommon/Source/ZEditor/Private/ZEditorCommands.cpp</a:t>
            </a:r>
          </a:p>
          <a:p>
            <a:endParaRPr lang="zh-CN" altLang="en-US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961" y="3250498"/>
            <a:ext cx="5506388" cy="2660569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8018" y="4001294"/>
            <a:ext cx="6212021" cy="2659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55111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如何添加一个菜单项 </a:t>
            </a:r>
            <a:r>
              <a:rPr lang="en-US" altLang="zh-CN" dirty="0" smtClean="0"/>
              <a:t>(</a:t>
            </a:r>
            <a:r>
              <a:rPr lang="zh-CN" altLang="en-US" dirty="0" smtClean="0"/>
              <a:t>二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在 </a:t>
            </a:r>
            <a:r>
              <a:rPr lang="en-US" altLang="zh-CN" dirty="0"/>
              <a:t>FZEditorToolbar </a:t>
            </a:r>
            <a:r>
              <a:rPr lang="zh-CN" altLang="en-US" dirty="0" smtClean="0"/>
              <a:t>中</a:t>
            </a:r>
            <a:r>
              <a:rPr lang="zh-CN" altLang="en-US" dirty="0"/>
              <a:t>绑定</a:t>
            </a:r>
            <a:r>
              <a:rPr lang="zh-CN" altLang="en-US" dirty="0" smtClean="0"/>
              <a:t>菜单项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Engine/Plugins/ZCommon/Source/ZEditor/Private/Toolbars/ZEditorToolbr.cpp</a:t>
            </a:r>
          </a:p>
          <a:p>
            <a:pPr lvl="2"/>
            <a:r>
              <a:rPr lang="en-US" altLang="zh-CN" dirty="0"/>
              <a:t>FZEditorToolbar::</a:t>
            </a:r>
            <a:r>
              <a:rPr lang="en-US" altLang="zh-CN" dirty="0" smtClean="0"/>
              <a:t>BindCommands </a:t>
            </a:r>
            <a:r>
              <a:rPr lang="zh-CN" altLang="en-US" dirty="0" smtClean="0"/>
              <a:t>中绑定菜单项处理函数</a:t>
            </a:r>
            <a:endParaRPr lang="en-US" altLang="zh-CN" dirty="0" smtClean="0"/>
          </a:p>
          <a:p>
            <a:pPr lvl="2"/>
            <a:r>
              <a:rPr lang="en-US" altLang="zh-CN" dirty="0"/>
              <a:t>FZEditorToolbar::</a:t>
            </a:r>
            <a:r>
              <a:rPr lang="en-US" altLang="zh-CN" dirty="0" smtClean="0"/>
              <a:t>BuildToolbar </a:t>
            </a:r>
            <a:r>
              <a:rPr lang="zh-CN" altLang="en-US" dirty="0" smtClean="0"/>
              <a:t>中加入菜单</a:t>
            </a:r>
            <a:endParaRPr lang="en-US" altLang="zh-CN" dirty="0" smtClean="0"/>
          </a:p>
          <a:p>
            <a:pPr lvl="2"/>
            <a:endParaRPr lang="en-US" altLang="zh-CN" dirty="0"/>
          </a:p>
          <a:p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770" y="3569500"/>
            <a:ext cx="6132014" cy="300666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4756" y="2840510"/>
            <a:ext cx="3819228" cy="3944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31076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/>
              <a:t>优化计划</a:t>
            </a:r>
            <a:endParaRPr lang="zh-CN" altLang="en-US" dirty="0"/>
          </a:p>
        </p:txBody>
      </p:sp>
      <p:sp>
        <p:nvSpPr>
          <p:cNvPr id="9" name="副标题 8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695620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838200" y="451884"/>
            <a:ext cx="10515600" cy="5725079"/>
          </a:xfrm>
        </p:spPr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altLang="zh-CN" dirty="0"/>
              <a:t>ZGameService </a:t>
            </a:r>
            <a:r>
              <a:rPr lang="zh-CN" altLang="en-US" dirty="0"/>
              <a:t>中主要类型 </a:t>
            </a:r>
            <a:r>
              <a:rPr lang="en-US" altLang="zh-CN" dirty="0" err="1"/>
              <a:t>UObject</a:t>
            </a:r>
            <a:r>
              <a:rPr lang="en-US" altLang="zh-CN" dirty="0"/>
              <a:t> </a:t>
            </a:r>
            <a:r>
              <a:rPr lang="zh-CN" altLang="en-US" dirty="0" smtClean="0"/>
              <a:t>化</a:t>
            </a:r>
            <a:endParaRPr lang="en-US" altLang="zh-CN" dirty="0" smtClean="0"/>
          </a:p>
          <a:p>
            <a:endParaRPr lang="en-US" altLang="zh-CN" dirty="0"/>
          </a:p>
          <a:p>
            <a:pPr marL="514350" indent="-514350">
              <a:buFont typeface="+mj-lt"/>
              <a:buAutoNum type="arabicPeriod" startAt="2"/>
            </a:pPr>
            <a:r>
              <a:rPr lang="zh-CN" altLang="en-US" dirty="0"/>
              <a:t>统一所有模块</a:t>
            </a:r>
            <a:r>
              <a:rPr lang="zh-CN" altLang="en-US" dirty="0" smtClean="0"/>
              <a:t>的公共枚举</a:t>
            </a:r>
            <a:r>
              <a:rPr lang="zh-CN" altLang="en-US" dirty="0"/>
              <a:t>、结构定义，全部汇总在 </a:t>
            </a:r>
            <a:r>
              <a:rPr lang="en-US" altLang="zh-CN" dirty="0"/>
              <a:t>ZProtocol</a:t>
            </a:r>
            <a:r>
              <a:rPr lang="en-US" altLang="zh-CN" dirty="0" smtClean="0"/>
              <a:t>​</a:t>
            </a:r>
          </a:p>
          <a:p>
            <a:endParaRPr lang="en-US" altLang="zh-CN" dirty="0" smtClean="0"/>
          </a:p>
          <a:p>
            <a:pPr marL="514350" indent="-514350">
              <a:buFont typeface="+mj-lt"/>
              <a:buAutoNum type="arabicPeriod" startAt="3"/>
            </a:pPr>
            <a:r>
              <a:rPr lang="zh-CN" altLang="en-US" dirty="0" smtClean="0"/>
              <a:t>剥离前后端可以共用的逻辑代码到独立模块</a:t>
            </a:r>
            <a:endParaRPr lang="en-US" altLang="zh-CN" dirty="0" smtClean="0"/>
          </a:p>
          <a:p>
            <a:endParaRPr lang="en-US" altLang="zh-CN" dirty="0" smtClean="0"/>
          </a:p>
          <a:p>
            <a:pPr marL="514350" indent="-514350">
              <a:buFont typeface="+mj-lt"/>
              <a:buAutoNum type="arabicPeriod" startAt="4"/>
            </a:pPr>
            <a:r>
              <a:rPr lang="zh-CN" altLang="en-US" dirty="0" smtClean="0">
                <a:solidFill>
                  <a:srgbClr val="00B050"/>
                </a:solidFill>
              </a:rPr>
              <a:t>日志优化</a:t>
            </a:r>
            <a:endParaRPr lang="en-US" altLang="zh-CN" dirty="0" smtClean="0">
              <a:solidFill>
                <a:srgbClr val="00B050"/>
              </a:solidFill>
            </a:endParaRPr>
          </a:p>
          <a:p>
            <a:pPr lvl="1"/>
            <a:r>
              <a:rPr lang="en-US" altLang="zh-CN" dirty="0" smtClean="0"/>
              <a:t>Entity</a:t>
            </a:r>
            <a:r>
              <a:rPr lang="zh-CN" altLang="en-US" dirty="0" smtClean="0"/>
              <a:t>成员日志</a:t>
            </a:r>
            <a:r>
              <a:rPr lang="en-US" altLang="zh-CN" dirty="0" smtClean="0"/>
              <a:t> (</a:t>
            </a:r>
            <a:r>
              <a:rPr lang="zh-CN" altLang="en-US" dirty="0"/>
              <a:t>输出的日志自带 </a:t>
            </a:r>
            <a:r>
              <a:rPr lang="en-US" altLang="zh-CN" dirty="0"/>
              <a:t>Type</a:t>
            </a:r>
            <a:r>
              <a:rPr lang="zh-CN" altLang="en-US" dirty="0"/>
              <a:t>、</a:t>
            </a:r>
            <a:r>
              <a:rPr lang="en-US" altLang="zh-CN" dirty="0"/>
              <a:t>Id</a:t>
            </a:r>
            <a:r>
              <a:rPr lang="zh-CN" altLang="en-US" dirty="0"/>
              <a:t>、</a:t>
            </a:r>
            <a:r>
              <a:rPr lang="en-US" altLang="zh-CN" dirty="0"/>
              <a:t>Name ​</a:t>
            </a:r>
            <a:r>
              <a:rPr lang="en-US" altLang="zh-CN" dirty="0" smtClean="0"/>
              <a:t>)</a:t>
            </a:r>
          </a:p>
          <a:p>
            <a:pPr lvl="1"/>
            <a:r>
              <a:rPr lang="zh-CN" altLang="en-US" dirty="0" smtClean="0"/>
              <a:t>引入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fmtlib</a:t>
            </a:r>
            <a:r>
              <a:rPr lang="en-US" altLang="zh-CN" dirty="0" smtClean="0"/>
              <a:t> ?</a:t>
            </a:r>
          </a:p>
          <a:p>
            <a:pPr lvl="1"/>
            <a:endParaRPr lang="en-US" altLang="zh-CN" dirty="0" smtClean="0"/>
          </a:p>
          <a:p>
            <a:pPr marL="514350" indent="-514350">
              <a:buFont typeface="+mj-lt"/>
              <a:buAutoNum type="arabicPeriod" startAt="4"/>
            </a:pPr>
            <a:r>
              <a:rPr lang="zh-CN" altLang="en-US" dirty="0" smtClean="0">
                <a:solidFill>
                  <a:srgbClr val="00B050"/>
                </a:solidFill>
              </a:rPr>
              <a:t>拆分</a:t>
            </a:r>
            <a:r>
              <a:rPr lang="en-US" altLang="zh-CN" dirty="0" smtClean="0">
                <a:solidFill>
                  <a:srgbClr val="00B050"/>
                </a:solidFill>
              </a:rPr>
              <a:t> GDD </a:t>
            </a:r>
            <a:r>
              <a:rPr lang="zh-CN" altLang="en-US" dirty="0" smtClean="0">
                <a:solidFill>
                  <a:srgbClr val="00B050"/>
                </a:solidFill>
              </a:rPr>
              <a:t>文件夹</a:t>
            </a:r>
            <a:endParaRPr lang="en-US" altLang="zh-CN" dirty="0" smtClean="0">
              <a:solidFill>
                <a:srgbClr val="00B050"/>
              </a:solidFill>
            </a:endParaRPr>
          </a:p>
          <a:p>
            <a:pPr lvl="1"/>
            <a:r>
              <a:rPr lang="en-US" altLang="zh-CN" dirty="0"/>
              <a:t>IdleZT/Content/GDD </a:t>
            </a:r>
            <a:r>
              <a:rPr lang="zh-CN" altLang="en-US" dirty="0"/>
              <a:t>只存放 </a:t>
            </a:r>
            <a:r>
              <a:rPr lang="en-US" altLang="zh-CN" dirty="0"/>
              <a:t>.</a:t>
            </a:r>
            <a:r>
              <a:rPr lang="en-US" altLang="zh-CN" dirty="0" err="1"/>
              <a:t>jsondata</a:t>
            </a:r>
            <a:r>
              <a:rPr lang="en-US" altLang="zh-CN" dirty="0"/>
              <a:t> </a:t>
            </a:r>
            <a:r>
              <a:rPr lang="zh-CN" altLang="en-US" dirty="0" smtClean="0"/>
              <a:t>文件</a:t>
            </a:r>
            <a:endParaRPr lang="en-US" altLang="zh-CN" dirty="0" smtClean="0"/>
          </a:p>
          <a:p>
            <a:pPr lvl="1"/>
            <a:r>
              <a:rPr lang="en-US" altLang="zh-CN" dirty="0" err="1" smtClean="0"/>
              <a:t>IdleZT</a:t>
            </a:r>
            <a:r>
              <a:rPr lang="en-US" altLang="zh-CN" dirty="0" smtClean="0"/>
              <a:t>/</a:t>
            </a:r>
            <a:r>
              <a:rPr lang="en-US" altLang="zh-CN" dirty="0" err="1" smtClean="0"/>
              <a:t>GameDesignData</a:t>
            </a:r>
            <a:r>
              <a:rPr lang="en-US" altLang="zh-CN" smtClean="0"/>
              <a:t>/Excel </a:t>
            </a:r>
            <a:r>
              <a:rPr lang="zh-CN" altLang="en-US" dirty="0"/>
              <a:t>中存放 </a:t>
            </a:r>
            <a:r>
              <a:rPr lang="en-US" altLang="zh-CN" dirty="0"/>
              <a:t>.</a:t>
            </a:r>
            <a:r>
              <a:rPr lang="en-US" altLang="zh-CN" dirty="0" err="1"/>
              <a:t>xlsx</a:t>
            </a:r>
            <a:r>
              <a:rPr lang="en-US" altLang="zh-CN" dirty="0"/>
              <a:t> </a:t>
            </a:r>
            <a:r>
              <a:rPr lang="zh-CN" altLang="en-US" dirty="0"/>
              <a:t>文件</a:t>
            </a:r>
            <a:endParaRPr lang="en-US" altLang="zh-CN" dirty="0" smtClean="0"/>
          </a:p>
          <a:p>
            <a:pPr lvl="1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274950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749595"/>
            <a:ext cx="10515600" cy="5427368"/>
          </a:xfrm>
        </p:spPr>
        <p:txBody>
          <a:bodyPr/>
          <a:lstStyle/>
          <a:p>
            <a:r>
              <a:rPr lang="zh-CN" altLang="en-US" dirty="0" smtClean="0"/>
              <a:t>负责加载</a:t>
            </a:r>
            <a:r>
              <a:rPr lang="en-US" altLang="zh-CN" dirty="0" smtClean="0"/>
              <a:t> Content/GDD </a:t>
            </a:r>
            <a:r>
              <a:rPr lang="zh-CN" altLang="en-US" dirty="0" smtClean="0"/>
              <a:t>下的所有</a:t>
            </a:r>
            <a:r>
              <a:rPr lang="en-US" altLang="zh-CN" dirty="0" smtClean="0"/>
              <a:t> .jsondata </a:t>
            </a:r>
            <a:r>
              <a:rPr lang="zh-CN" altLang="en-US" dirty="0" smtClean="0"/>
              <a:t>文件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多数代码由模块内置工具</a:t>
            </a:r>
            <a:r>
              <a:rPr lang="en-US" altLang="zh-CN" dirty="0" smtClean="0"/>
              <a:t> xls_tool.py </a:t>
            </a:r>
            <a:r>
              <a:rPr lang="zh-CN" altLang="en-US" dirty="0" smtClean="0"/>
              <a:t>生成，少部分手写</a:t>
            </a:r>
            <a:endParaRPr lang="en-US" altLang="zh-CN" dirty="0"/>
          </a:p>
          <a:p>
            <a:endParaRPr lang="en-US" altLang="zh-CN" dirty="0" smtClean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5535" y="3715073"/>
            <a:ext cx="5180929" cy="2461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289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smtClean="0"/>
              <a:t>END</a:t>
            </a:r>
            <a:endParaRPr lang="zh-CN" altLang="en-US" dirty="0"/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77357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Excel </a:t>
            </a:r>
            <a:r>
              <a:rPr lang="zh-CN" altLang="en-US" dirty="0" smtClean="0"/>
              <a:t>格式需求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5304" y="1758156"/>
            <a:ext cx="5701391" cy="448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920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数据文件介绍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.jsondata </a:t>
            </a:r>
            <a:r>
              <a:rPr lang="zh-CN" altLang="en-US" dirty="0" smtClean="0"/>
              <a:t>文件是存放</a:t>
            </a:r>
            <a:r>
              <a:rPr lang="en-US" altLang="zh-CN" dirty="0" smtClean="0"/>
              <a:t> JSON </a:t>
            </a:r>
            <a:r>
              <a:rPr lang="zh-CN" altLang="en-US" dirty="0" smtClean="0"/>
              <a:t>格式数据使用</a:t>
            </a:r>
            <a:r>
              <a:rPr lang="en-US" altLang="zh-CN" dirty="0" smtClean="0"/>
              <a:t> UTF-8 </a:t>
            </a:r>
            <a:r>
              <a:rPr lang="zh-CN" altLang="en-US" dirty="0" smtClean="0"/>
              <a:t>编码的文本文件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因为</a:t>
            </a:r>
            <a:r>
              <a:rPr lang="en-US" altLang="zh-CN" dirty="0"/>
              <a:t> </a:t>
            </a:r>
            <a:r>
              <a:rPr lang="en-US" altLang="zh-CN" dirty="0" smtClean="0"/>
              <a:t>.json </a:t>
            </a:r>
            <a:r>
              <a:rPr lang="zh-CN" altLang="en-US" dirty="0" smtClean="0"/>
              <a:t>会被</a:t>
            </a:r>
            <a:r>
              <a:rPr lang="en-US" altLang="zh-CN" dirty="0" smtClean="0"/>
              <a:t> Editor </a:t>
            </a:r>
            <a:r>
              <a:rPr lang="zh-CN" altLang="en-US" dirty="0" smtClean="0"/>
              <a:t>识别，所以修改扩展名为</a:t>
            </a:r>
            <a:r>
              <a:rPr lang="en-US" altLang="zh-CN" dirty="0" smtClean="0"/>
              <a:t> .jsondata </a:t>
            </a:r>
            <a:r>
              <a:rPr lang="zh-CN" altLang="en-US" dirty="0" smtClean="0"/>
              <a:t>，本质没区别</a:t>
            </a:r>
            <a:r>
              <a:rPr lang="zh-CN" altLang="en-US" dirty="0"/>
              <a:t>。</a:t>
            </a: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6547443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生成代码介绍 </a:t>
            </a:r>
            <a:r>
              <a:rPr lang="en-US" altLang="zh-CN" dirty="0" smtClean="0"/>
              <a:t>(</a:t>
            </a:r>
            <a:r>
              <a:rPr lang="zh-CN" altLang="en-US" dirty="0" smtClean="0"/>
              <a:t>一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生成和</a:t>
            </a:r>
            <a:r>
              <a:rPr lang="en-US" altLang="zh-CN" dirty="0" smtClean="0"/>
              <a:t> Excel </a:t>
            </a:r>
            <a:r>
              <a:rPr lang="zh-CN" altLang="en-US" dirty="0" smtClean="0"/>
              <a:t>表结构对应的数据结构</a:t>
            </a:r>
            <a:r>
              <a:rPr lang="en-US" altLang="zh-CN" dirty="0" smtClean="0"/>
              <a:t> </a:t>
            </a:r>
          </a:p>
          <a:p>
            <a:pPr lvl="1"/>
            <a:r>
              <a:rPr lang="en-US" altLang="zh-CN" dirty="0" smtClean="0"/>
              <a:t>USTRUCT </a:t>
            </a:r>
            <a:r>
              <a:rPr lang="zh-CN" altLang="en-US" dirty="0" smtClean="0"/>
              <a:t>版  </a:t>
            </a:r>
            <a:r>
              <a:rPr lang="en-US" altLang="zh-CN" dirty="0" smtClean="0"/>
              <a:t>(</a:t>
            </a:r>
            <a:r>
              <a:rPr lang="en-US" altLang="zh-CN" i="1" dirty="0" smtClean="0"/>
              <a:t>ZXXXRow</a:t>
            </a:r>
            <a:r>
              <a:rPr lang="en-US" altLang="zh-CN" dirty="0" smtClean="0"/>
              <a:t>)</a:t>
            </a:r>
          </a:p>
          <a:p>
            <a:pPr lvl="1"/>
            <a:r>
              <a:rPr lang="en-US" altLang="zh-CN" dirty="0" smtClean="0"/>
              <a:t>UCLASS </a:t>
            </a:r>
            <a:r>
              <a:rPr lang="zh-CN" altLang="en-US" dirty="0" smtClean="0"/>
              <a:t>版  </a:t>
            </a:r>
            <a:r>
              <a:rPr lang="en-US" altLang="zh-CN" dirty="0" smtClean="0"/>
              <a:t>(</a:t>
            </a:r>
            <a:r>
              <a:rPr lang="en-US" altLang="zh-CN" i="1" dirty="0" smtClean="0"/>
              <a:t>ZXXXConfig</a:t>
            </a:r>
            <a:r>
              <a:rPr lang="en-US" altLang="zh-CN" dirty="0" smtClean="0"/>
              <a:t>)</a:t>
            </a:r>
          </a:p>
          <a:p>
            <a:endParaRPr lang="en-US" altLang="zh-CN" dirty="0" smtClean="0"/>
          </a:p>
          <a:p>
            <a:r>
              <a:rPr lang="zh-CN" altLang="en-US" dirty="0" smtClean="0"/>
              <a:t>生成相应管理器  </a:t>
            </a:r>
            <a:r>
              <a:rPr lang="en-US" altLang="zh-CN" dirty="0" smtClean="0"/>
              <a:t>(</a:t>
            </a:r>
            <a:r>
              <a:rPr lang="en-US" altLang="zh-CN" i="1" dirty="0" smtClean="0"/>
              <a:t>ZXXXConfigManager</a:t>
            </a:r>
            <a:r>
              <a:rPr lang="en-US" altLang="zh-CN" dirty="0" smtClean="0"/>
              <a:t>)</a:t>
            </a:r>
          </a:p>
          <a:p>
            <a:pPr marL="914400" lvl="1" indent="-457200">
              <a:buFont typeface="+mj-lt"/>
              <a:buAutoNum type="arabicPeriod"/>
            </a:pPr>
            <a:r>
              <a:rPr lang="zh-CN" altLang="en-US" dirty="0" smtClean="0"/>
              <a:t>负责载入对应</a:t>
            </a:r>
            <a:r>
              <a:rPr lang="en-US" altLang="zh-CN" dirty="0" smtClean="0"/>
              <a:t> .jsondata </a:t>
            </a:r>
            <a:r>
              <a:rPr lang="zh-CN" altLang="en-US" dirty="0" smtClean="0"/>
              <a:t>文件</a:t>
            </a:r>
            <a:endParaRPr lang="en-US" altLang="zh-CN" dirty="0" smtClean="0"/>
          </a:p>
          <a:p>
            <a:pPr marL="914400" lvl="1" indent="-457200">
              <a:buFont typeface="+mj-lt"/>
              <a:buAutoNum type="arabicPeriod"/>
            </a:pPr>
            <a:r>
              <a:rPr lang="zh-CN" altLang="en-US" dirty="0" smtClean="0"/>
              <a:t>提供 查询 、遍历 的</a:t>
            </a:r>
            <a:r>
              <a:rPr lang="en-US" altLang="zh-CN" dirty="0" smtClean="0"/>
              <a:t> C++ </a:t>
            </a:r>
            <a:r>
              <a:rPr lang="zh-CN" altLang="en-US" dirty="0" smtClean="0"/>
              <a:t>和 </a:t>
            </a:r>
            <a:r>
              <a:rPr lang="en-US" altLang="zh-CN" dirty="0" smtClean="0"/>
              <a:t>Blueprint </a:t>
            </a:r>
            <a:r>
              <a:rPr lang="zh-CN" altLang="en-US" dirty="0" smtClean="0"/>
              <a:t>接口</a:t>
            </a:r>
            <a:endParaRPr lang="en-US" altLang="zh-CN" dirty="0" smtClean="0"/>
          </a:p>
          <a:p>
            <a:pPr marL="914400" lvl="1" indent="-457200">
              <a:buFont typeface="+mj-lt"/>
              <a:buAutoNum type="arabicPeriod"/>
            </a:pPr>
            <a:endParaRPr lang="en-US" altLang="zh-CN" dirty="0"/>
          </a:p>
          <a:p>
            <a:r>
              <a:rPr lang="zh-CN" altLang="en-US" dirty="0"/>
              <a:t>支持</a:t>
            </a:r>
            <a:r>
              <a:rPr lang="zh-CN" altLang="en-US" dirty="0" smtClean="0"/>
              <a:t>自定义代码</a:t>
            </a:r>
            <a:endParaRPr lang="en-US" altLang="zh-CN" dirty="0" smtClean="0"/>
          </a:p>
          <a:p>
            <a:endParaRPr lang="en-US" altLang="zh-CN" dirty="0"/>
          </a:p>
          <a:p>
            <a:pPr marL="457200" lvl="1" indent="0">
              <a:buNone/>
            </a:pPr>
            <a:endParaRPr lang="en-US" altLang="zh-CN" dirty="0" smtClean="0"/>
          </a:p>
          <a:p>
            <a:pPr marL="457200" lvl="1" indent="0">
              <a:buNone/>
            </a:pPr>
            <a:endParaRPr lang="en-US" altLang="zh-CN" dirty="0"/>
          </a:p>
          <a:p>
            <a:pPr marL="457200" lvl="1" indent="0">
              <a:buNone/>
            </a:pPr>
            <a:endParaRPr lang="en-US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13947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生成</a:t>
            </a:r>
            <a:r>
              <a:rPr lang="zh-CN" altLang="en-US" dirty="0" smtClean="0"/>
              <a:t>代码介绍 </a:t>
            </a:r>
            <a:r>
              <a:rPr lang="en-US" altLang="zh-CN" dirty="0" smtClean="0"/>
              <a:t>(</a:t>
            </a:r>
            <a:r>
              <a:rPr lang="zh-CN" altLang="en-US" dirty="0" smtClean="0"/>
              <a:t>二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0078" y="1825625"/>
            <a:ext cx="5153722" cy="435161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1" y="1827941"/>
            <a:ext cx="5219700" cy="4349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425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4601</TotalTime>
  <Words>981</Words>
  <Application>Microsoft Office PowerPoint</Application>
  <PresentationFormat>宽屏</PresentationFormat>
  <Paragraphs>209</Paragraphs>
  <Slides>50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50</vt:i4>
      </vt:variant>
    </vt:vector>
  </HeadingPairs>
  <TitlesOfParts>
    <vt:vector size="56" baseType="lpstr">
      <vt:lpstr>等线</vt:lpstr>
      <vt:lpstr>等线 Light</vt:lpstr>
      <vt:lpstr>Arial</vt:lpstr>
      <vt:lpstr>Calibri</vt:lpstr>
      <vt:lpstr>Calibri Light</vt:lpstr>
      <vt:lpstr>Office Theme</vt:lpstr>
      <vt:lpstr>IdleZ 公共模块</vt:lpstr>
      <vt:lpstr>PowerPoint 演示文稿</vt:lpstr>
      <vt:lpstr>PowerPoint 演示文稿</vt:lpstr>
      <vt:lpstr>ZGameTables</vt:lpstr>
      <vt:lpstr>PowerPoint 演示文稿</vt:lpstr>
      <vt:lpstr>Excel 格式需求</vt:lpstr>
      <vt:lpstr>数据文件介绍</vt:lpstr>
      <vt:lpstr>生成代码介绍 (一)</vt:lpstr>
      <vt:lpstr>生成代码介绍 (二)</vt:lpstr>
      <vt:lpstr>如何新增一张 Excel 表格 (一)</vt:lpstr>
      <vt:lpstr>如何新增一张 Excel 表格 (二)</vt:lpstr>
      <vt:lpstr>如何新增一张 Excel 表格 (三)</vt:lpstr>
      <vt:lpstr>如何新增一张 Excel 表格 (四)</vt:lpstr>
      <vt:lpstr>如何新增一张 Excel 表格 (五)</vt:lpstr>
      <vt:lpstr>如何修改 Excel 表 (一)</vt:lpstr>
      <vt:lpstr>如何修改 Excel 表 (二)</vt:lpstr>
      <vt:lpstr>使用举例</vt:lpstr>
      <vt:lpstr>ZProtocol</vt:lpstr>
      <vt:lpstr>PowerPoint 演示文稿</vt:lpstr>
      <vt:lpstr>生成代码示例 (一)</vt:lpstr>
      <vt:lpstr>生成代码示例 (二)</vt:lpstr>
      <vt:lpstr>如何定义消息 (一)</vt:lpstr>
      <vt:lpstr>如何定义消息 (二)</vt:lpstr>
      <vt:lpstr>客户端发送消息到服务端</vt:lpstr>
      <vt:lpstr>客户端处理服务端发来的消息 (一)</vt:lpstr>
      <vt:lpstr>客户端处理服务端发来的消息 (二)</vt:lpstr>
      <vt:lpstr>服务端发送消息到客户端</vt:lpstr>
      <vt:lpstr>服务端处理客户端发来的消息 (一)</vt:lpstr>
      <vt:lpstr>服务端处理客户端发来的消息 (二)</vt:lpstr>
      <vt:lpstr>ZRpc</vt:lpstr>
      <vt:lpstr>PowerPoint 演示文稿</vt:lpstr>
      <vt:lpstr>.rpcdef 文件格式</vt:lpstr>
      <vt:lpstr>如何定义一个RPC接口 (一)</vt:lpstr>
      <vt:lpstr>如何定义一个RPC接口 (二)</vt:lpstr>
      <vt:lpstr>生成的RPC客户端胶水代码</vt:lpstr>
      <vt:lpstr>客户端蓝图调用RPC接口</vt:lpstr>
      <vt:lpstr>生成的RPC服务端胶水代码</vt:lpstr>
      <vt:lpstr>服务端实现RPC接口</vt:lpstr>
      <vt:lpstr>ZGameService</vt:lpstr>
      <vt:lpstr>PowerPoint 演示文稿</vt:lpstr>
      <vt:lpstr>PowerPoint 演示文稿</vt:lpstr>
      <vt:lpstr>ZServer</vt:lpstr>
      <vt:lpstr>PowerPoint 演示文稿</vt:lpstr>
      <vt:lpstr>ZEditor</vt:lpstr>
      <vt:lpstr>PowerPoint 演示文稿</vt:lpstr>
      <vt:lpstr>如何添加一个菜单项 (一)</vt:lpstr>
      <vt:lpstr>如何添加一个菜单项 (二)</vt:lpstr>
      <vt:lpstr>优化计划</vt:lpstr>
      <vt:lpstr>PowerPoint 演示文稿</vt:lpstr>
      <vt:lpstr>END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胡大为</dc:creator>
  <cp:lastModifiedBy>胡大为</cp:lastModifiedBy>
  <cp:revision>201</cp:revision>
  <dcterms:created xsi:type="dcterms:W3CDTF">2022-09-06T08:09:18Z</dcterms:created>
  <dcterms:modified xsi:type="dcterms:W3CDTF">2022-09-16T01:58:38Z</dcterms:modified>
</cp:coreProperties>
</file>